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6" r:id="rId3"/>
    <p:sldId id="292" r:id="rId4"/>
    <p:sldId id="293" r:id="rId5"/>
    <p:sldId id="261" r:id="rId6"/>
    <p:sldId id="289" r:id="rId7"/>
    <p:sldId id="262" r:id="rId8"/>
    <p:sldId id="294" r:id="rId9"/>
    <p:sldId id="296" r:id="rId10"/>
    <p:sldId id="260" r:id="rId11"/>
    <p:sldId id="259" r:id="rId12"/>
    <p:sldId id="264" r:id="rId13"/>
    <p:sldId id="268" r:id="rId14"/>
    <p:sldId id="269" r:id="rId15"/>
    <p:sldId id="270" r:id="rId16"/>
    <p:sldId id="295" r:id="rId17"/>
    <p:sldId id="282" r:id="rId18"/>
    <p:sldId id="299" r:id="rId19"/>
    <p:sldId id="286" r:id="rId20"/>
    <p:sldId id="302" r:id="rId21"/>
    <p:sldId id="307" r:id="rId22"/>
    <p:sldId id="304" r:id="rId23"/>
    <p:sldId id="305" r:id="rId24"/>
    <p:sldId id="306" r:id="rId25"/>
    <p:sldId id="285" r:id="rId26"/>
    <p:sldId id="301" r:id="rId27"/>
    <p:sldId id="283" r:id="rId28"/>
    <p:sldId id="281" r:id="rId29"/>
    <p:sldId id="297" r:id="rId30"/>
    <p:sldId id="279" r:id="rId31"/>
    <p:sldId id="276" r:id="rId32"/>
    <p:sldId id="280" r:id="rId33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11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A7EC53-C0DE-4812-BB86-DE65EAD64655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8C62AAA-D647-4176-B01B-EB405D1312B1}">
      <dgm:prSet phldrT="[Texto]"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Agua Limpia</a:t>
          </a:r>
          <a:endParaRPr lang="es-MX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29A45E-E1EB-40C1-B3B6-627B9E2CDC93}" type="parTrans" cxnId="{47650443-783C-46A0-BCC8-FC5DAB3B671E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92C981-8972-4C3C-91F9-2E5088340EB8}" type="sibTrans" cxnId="{47650443-783C-46A0-BCC8-FC5DAB3B671E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96FA0A-E2F5-4486-A5E2-5F3A2465C89E}">
      <dgm:prSet phldrT="[Texto]" custT="1"/>
      <dgm:spPr/>
      <dgm:t>
        <a:bodyPr/>
        <a:lstStyle/>
        <a:p>
          <a:r>
            <a:rPr lang="es-MX" sz="14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rPr>
            <a:t>Calidad en agua de consumo</a:t>
          </a:r>
          <a:endParaRPr lang="es-MX" sz="1400" b="1" dirty="0">
            <a:solidFill>
              <a:srgbClr val="8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57402C-4EEB-4FC0-AC92-F964AE45A827}" type="parTrans" cxnId="{76B2860A-354A-417B-8022-3F5FD804C07D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F82483-BA92-43DB-83DA-1A6F52E310BD}" type="sibTrans" cxnId="{76B2860A-354A-417B-8022-3F5FD804C07D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5E012D-2B47-4675-A594-9E0D4201FD6A}">
      <dgm:prSet phldrT="[Texto]" custT="1"/>
      <dgm:spPr>
        <a:solidFill>
          <a:schemeClr val="accent3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Basura</a:t>
          </a:r>
          <a:endParaRPr lang="es-MX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3802B4-F69F-48E0-BDEA-585651F0BD2B}" type="parTrans" cxnId="{EC0F0457-A8A4-4A0E-9C5C-180C8078BEB6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5C96FB-E6AA-4923-ABFF-7F14EFA6000D}" type="sibTrans" cxnId="{EC0F0457-A8A4-4A0E-9C5C-180C8078BEB6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DF0184-8E63-4C79-8526-C848C7BD341F}">
      <dgm:prSet phldrT="[Texto]" phldr="1" custT="1"/>
      <dgm:spPr/>
      <dgm:t>
        <a:bodyPr/>
        <a:lstStyle/>
        <a:p>
          <a:endParaRPr lang="es-MX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F118F2-F0E5-47EB-A20C-7FC7E47D35F5}" type="parTrans" cxnId="{4B420DEB-A046-4DFB-806C-D8467808F51D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6EF641-0F64-4DAC-BC22-9F0E41D8C652}" type="sibTrans" cxnId="{4B420DEB-A046-4DFB-806C-D8467808F51D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EF9DE9-CD8F-4C70-BF11-E868182A1AE7}">
      <dgm:prSet phldrT="[Texto]" custT="1"/>
      <dgm:spPr/>
      <dgm:t>
        <a:bodyPr/>
        <a:lstStyle/>
        <a:p>
          <a:r>
            <a:rPr lang="es-MX" sz="14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rPr>
            <a:t>Recolección orientada</a:t>
          </a:r>
          <a:endParaRPr lang="es-MX" sz="1400" b="1" dirty="0">
            <a:solidFill>
              <a:srgbClr val="8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6DD766-2E34-4344-B027-0D0B856DCEB5}" type="parTrans" cxnId="{89198962-2BC9-4E86-887E-9CD0BF7A670C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B048F4-5D38-4E1B-91BB-8FFCC6E60194}" type="sibTrans" cxnId="{89198962-2BC9-4E86-887E-9CD0BF7A670C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91834C-21C1-44DD-BDFD-7888C7C67AD3}">
      <dgm:prSet phldrT="[Texto]" custT="1"/>
      <dgm:spPr>
        <a:solidFill>
          <a:srgbClr val="E642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Mercados y Rastros</a:t>
          </a:r>
          <a:endParaRPr lang="es-MX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9836FF-2822-4F7D-A19C-38B96A75712C}" type="parTrans" cxnId="{873F4F6C-DB3D-47C2-BAEC-FBC142E06F8D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1902CD-12B1-48E8-95E5-B150AF085022}" type="sibTrans" cxnId="{873F4F6C-DB3D-47C2-BAEC-FBC142E06F8D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0CEA22-A1E4-4928-B8AE-2F6B26B80EAF}">
      <dgm:prSet phldrT="[Texto]" phldr="1" custT="1"/>
      <dgm:spPr/>
      <dgm:t>
        <a:bodyPr/>
        <a:lstStyle/>
        <a:p>
          <a:endParaRPr lang="es-MX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FCC6EF-4FFA-4DE4-A803-68F8188EC2CC}" type="parTrans" cxnId="{50AE0F17-8EE0-44CE-BD1B-5B2963E36760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F77F63-A354-477F-BAA0-88EBEFBB3E9C}" type="sibTrans" cxnId="{50AE0F17-8EE0-44CE-BD1B-5B2963E36760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30A6F7-EFDA-4472-A77D-B6EE5CFAFE34}">
      <dgm:prSet phldrT="[Texto]" custT="1"/>
      <dgm:spPr/>
      <dgm:t>
        <a:bodyPr/>
        <a:lstStyle/>
        <a:p>
          <a:r>
            <a:rPr lang="es-MX" sz="14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rPr>
            <a:t>Agua y sanitarios</a:t>
          </a:r>
          <a:endParaRPr lang="es-MX" sz="1400" b="1" dirty="0">
            <a:solidFill>
              <a:srgbClr val="8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1A477A-2A60-4E64-B4A7-D44214D848A7}" type="parTrans" cxnId="{C471FCD0-21B4-4A6B-A60A-1E2C58F89BF8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3B52EC-143C-4E85-BD02-CFB22D8B3D37}" type="sibTrans" cxnId="{C471FCD0-21B4-4A6B-A60A-1E2C58F89BF8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1D8AC9-7539-43D4-9D4A-5EE06BE266CC}">
      <dgm:prSet custT="1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Políticas Públicas y reglamentación</a:t>
          </a:r>
        </a:p>
      </dgm:t>
    </dgm:pt>
    <dgm:pt modelId="{4D2721A6-AAA5-4F74-A059-6A55C4CE8AD7}" type="parTrans" cxnId="{3EE560B8-35DF-46FB-965A-2393AAC96601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104664-D3AF-4136-87E3-EC8A030ECAA4}" type="sibTrans" cxnId="{3EE560B8-35DF-46FB-965A-2393AAC96601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5DCB0F-E18F-4336-8CCC-D05888E5538B}">
      <dgm:prSet custT="1"/>
      <dgm:spPr/>
      <dgm:t>
        <a:bodyPr/>
        <a:lstStyle/>
        <a:p>
          <a:endParaRPr lang="es-MX" sz="1400" b="1" dirty="0" smtClean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4B5EF7-5AE1-4A29-A7F8-3B02B5292D3D}" type="parTrans" cxnId="{49EE8328-0D49-4901-BC77-A18DA6904696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937905-DD0E-48B5-9556-CEAF9322DB53}" type="sibTrans" cxnId="{49EE8328-0D49-4901-BC77-A18DA6904696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CCFB7E-9A79-4FE3-BD49-2910FADF3128}">
      <dgm:prSet custT="1"/>
      <dgm:spPr/>
      <dgm:t>
        <a:bodyPr/>
        <a:lstStyle/>
        <a:p>
          <a:r>
            <a:rPr lang="es-MX" sz="14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rPr>
            <a:t>Seguridad pública</a:t>
          </a:r>
          <a:endParaRPr lang="es-MX" sz="1400" b="1" dirty="0">
            <a:solidFill>
              <a:srgbClr val="8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D42B30-B7DD-4BC1-ACF9-E64B58A1D53B}" type="parTrans" cxnId="{E7B04292-D51C-4019-80B6-DB82C3DC8234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4A9182-A167-4C9E-9A0C-D7AE922E769A}" type="sibTrans" cxnId="{E7B04292-D51C-4019-80B6-DB82C3DC8234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5CBA65-26A4-4A44-A350-7892CEE88F69}">
      <dgm:prSet custT="1"/>
      <dgm:spPr/>
      <dgm:t>
        <a:bodyPr/>
        <a:lstStyle/>
        <a:p>
          <a:r>
            <a:rPr lang="es-MX" sz="14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rPr>
            <a:t>Accidentes</a:t>
          </a:r>
          <a:endParaRPr lang="es-MX" sz="1400" b="1" dirty="0">
            <a:solidFill>
              <a:srgbClr val="8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219456-BEB3-49FB-91BA-66D9D3E45B37}" type="parTrans" cxnId="{C81990F2-7CC2-42E9-876B-BD04D9B19090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E033F8-D5F0-4E32-975F-FCAEA891B71E}" type="sibTrans" cxnId="{C81990F2-7CC2-42E9-876B-BD04D9B19090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B3FFEB-4EE7-4B9B-84CE-F42A6D9C2630}">
      <dgm:prSet custT="1"/>
      <dgm:spPr/>
      <dgm:t>
        <a:bodyPr/>
        <a:lstStyle/>
        <a:p>
          <a:r>
            <a:rPr lang="es-MX" sz="14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rPr>
            <a:t>Adicciones</a:t>
          </a:r>
          <a:endParaRPr lang="es-MX" sz="1400" b="1" dirty="0">
            <a:solidFill>
              <a:srgbClr val="8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F95EF0-9B30-4996-A4A0-0F18973D24C1}" type="parTrans" cxnId="{45ABE55D-C40B-4084-87FE-08445BB1CDBB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5C85D4-1C57-4547-B533-FEE7BD3E278A}" type="sibTrans" cxnId="{45ABE55D-C40B-4084-87FE-08445BB1CDBB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51DFF-F292-4CF4-A619-1EB95FD5A1F3}">
      <dgm:prSet custT="1"/>
      <dgm:spPr/>
      <dgm:t>
        <a:bodyPr/>
        <a:lstStyle/>
        <a:p>
          <a:r>
            <a:rPr lang="es-MX" sz="14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rPr>
            <a:t>Control canino</a:t>
          </a:r>
          <a:endParaRPr lang="es-MX" sz="1400" b="1" dirty="0">
            <a:solidFill>
              <a:srgbClr val="8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C6F1C4-5002-4130-B6F3-C0DD06638915}" type="parTrans" cxnId="{A20CCAFC-E441-4936-97BE-56A5A99BFAED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8AF7EE-2EAC-4188-A737-EEE8E811C6F7}" type="sibTrans" cxnId="{A20CCAFC-E441-4936-97BE-56A5A99BFAED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3A911C-B905-45B4-BCF6-962D84C6AE7E}">
      <dgm:prSet phldrT="[Texto]" phldr="1" custT="1"/>
      <dgm:spPr/>
      <dgm:t>
        <a:bodyPr/>
        <a:lstStyle/>
        <a:p>
          <a:endParaRPr lang="es-MX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FD300C-EC43-40BE-ABD3-7E8FBE032D17}" type="sibTrans" cxnId="{6B6D9EDF-BEC2-4486-9C7D-0CC0489717F1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D5CC36-95D6-4FA2-9CCE-FBAB5FD949E0}" type="parTrans" cxnId="{6B6D9EDF-BEC2-4486-9C7D-0CC0489717F1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6E8864-3F63-4AB0-BAF1-EAD3069799A0}">
      <dgm:prSet phldrT="[Texto]" custT="1"/>
      <dgm:spPr/>
      <dgm:t>
        <a:bodyPr/>
        <a:lstStyle/>
        <a:p>
          <a:r>
            <a:rPr lang="es-MX" sz="14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rPr>
            <a:t>Tratamiento de aguas residuales</a:t>
          </a:r>
          <a:endParaRPr lang="es-MX" sz="1400" b="1" dirty="0">
            <a:solidFill>
              <a:srgbClr val="8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582FBE-B896-4CD7-9E09-B99C79DFCA61}" type="parTrans" cxnId="{838AE22D-0B86-49BF-914C-571C81E530D2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0E51AE-2EE0-4D8E-A328-DDE02789EEEF}" type="sibTrans" cxnId="{838AE22D-0B86-49BF-914C-571C81E530D2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96D9A8-C29B-409A-BCA7-C692FA278A02}">
      <dgm:prSet phldrT="[Texto]" custT="1"/>
      <dgm:spPr/>
      <dgm:t>
        <a:bodyPr/>
        <a:lstStyle/>
        <a:p>
          <a:r>
            <a:rPr lang="es-MX" sz="14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rPr>
            <a:t>Cultura de separación</a:t>
          </a:r>
          <a:endParaRPr lang="es-MX" sz="1400" b="1" dirty="0">
            <a:solidFill>
              <a:srgbClr val="8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2E3D14-68C3-4E36-AFBA-B30F18BE9550}" type="parTrans" cxnId="{6812387A-40E3-4768-88B5-003BBA298827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C693B3-858F-4301-A167-0F6C05441940}" type="sibTrans" cxnId="{6812387A-40E3-4768-88B5-003BBA298827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56920B-CC87-425C-A9FC-6D072625B6E9}">
      <dgm:prSet phldrT="[Texto]" custT="1"/>
      <dgm:spPr/>
      <dgm:t>
        <a:bodyPr/>
        <a:lstStyle/>
        <a:p>
          <a:r>
            <a:rPr lang="es-MX" sz="14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rPr>
            <a:t>Disposición final</a:t>
          </a:r>
          <a:endParaRPr lang="es-MX" sz="1400" b="1" dirty="0">
            <a:solidFill>
              <a:srgbClr val="8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7A4F8B-0CCA-4617-AD3B-165EF4A8BA5D}" type="parTrans" cxnId="{E5A67B17-8B03-4D9E-BE28-24941DAC30F2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701284-1696-44DA-AA86-B17680EBDE7D}" type="sibTrans" cxnId="{E5A67B17-8B03-4D9E-BE28-24941DAC30F2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06246D-7E35-42D7-98EA-1F89ECEA3B0A}">
      <dgm:prSet phldrT="[Texto]" custT="1"/>
      <dgm:spPr/>
      <dgm:t>
        <a:bodyPr/>
        <a:lstStyle/>
        <a:p>
          <a:r>
            <a:rPr lang="es-MX" sz="14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rPr>
            <a:t>Manejo de alimentos</a:t>
          </a:r>
          <a:endParaRPr lang="es-MX" sz="1400" b="1" dirty="0">
            <a:solidFill>
              <a:srgbClr val="8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E0F847-4985-4EFF-AA14-D4846B36F04C}" type="parTrans" cxnId="{4BD29F86-6DE2-4607-874C-C2C0D8B8697C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B6D032-E271-4680-8A80-9420FB4883FF}" type="sibTrans" cxnId="{4BD29F86-6DE2-4607-874C-C2C0D8B8697C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2A290B-A8E7-4921-B973-E3A60D1093A0}">
      <dgm:prSet phldrT="[Texto]" custT="1"/>
      <dgm:spPr/>
      <dgm:t>
        <a:bodyPr/>
        <a:lstStyle/>
        <a:p>
          <a:r>
            <a:rPr lang="es-MX" sz="14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rPr>
            <a:t>Control de fauna nociva</a:t>
          </a:r>
          <a:endParaRPr lang="es-MX" sz="1400" b="1" dirty="0">
            <a:solidFill>
              <a:srgbClr val="8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B112B7-84CF-48D9-8892-D77218403626}" type="parTrans" cxnId="{69ECFECF-8159-41E8-BD26-DE57E3E0A0FE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22301C-2CE6-43A5-8E09-72C6B18D2C63}" type="sibTrans" cxnId="{69ECFECF-8159-41E8-BD26-DE57E3E0A0FE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1E2C6A-F352-4D47-926D-E5CC9C8CD06D}">
      <dgm:prSet phldrT="[Texto]" custT="1"/>
      <dgm:spPr/>
      <dgm:t>
        <a:bodyPr/>
        <a:lstStyle/>
        <a:p>
          <a:r>
            <a:rPr lang="es-MX" sz="14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rPr>
            <a:t>Disposición de basura</a:t>
          </a:r>
          <a:endParaRPr lang="es-MX" sz="1400" b="1" dirty="0">
            <a:solidFill>
              <a:srgbClr val="8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8F5E9E-3C8A-4782-A49C-E8AFF6E30F3C}" type="parTrans" cxnId="{5C8E94D4-DF41-4D77-B1B3-C12E24DCEA33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94AA89-4DA8-4A96-B487-4BEB1C40624B}" type="sibTrans" cxnId="{5C8E94D4-DF41-4D77-B1B3-C12E24DCEA33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D90DB0-581C-43BE-9B67-FFD4E4A186DE}" type="pres">
      <dgm:prSet presAssocID="{3BA7EC53-C0DE-4812-BB86-DE65EAD64655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CC03EB60-BBC2-4F0A-B6E6-C12B64F54EB0}" type="pres">
      <dgm:prSet presAssocID="{D8C62AAA-D647-4176-B01B-EB405D1312B1}" presName="composite" presStyleCnt="0"/>
      <dgm:spPr/>
    </dgm:pt>
    <dgm:pt modelId="{CBF3B4A5-7210-4983-9837-81ECB64BC141}" type="pres">
      <dgm:prSet presAssocID="{D8C62AAA-D647-4176-B01B-EB405D1312B1}" presName="FirstChild" presStyleLbl="revTx" presStyleIdx="0" presStyleCnt="8" custScaleX="37785" custLinFactNeighborX="-70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C4A308D-8669-4336-85AE-6DD53399869A}" type="pres">
      <dgm:prSet presAssocID="{D8C62AAA-D647-4176-B01B-EB405D1312B1}" presName="Parent" presStyleLbl="alignNode1" presStyleIdx="0" presStyleCnt="4" custScaleX="38461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6816DA4-9384-4617-BEAB-530C4C8FC950}" type="pres">
      <dgm:prSet presAssocID="{D8C62AAA-D647-4176-B01B-EB405D1312B1}" presName="Accent" presStyleLbl="parChTrans1D1" presStyleIdx="0" presStyleCnt="4"/>
      <dgm:spPr>
        <a:ln>
          <a:solidFill>
            <a:srgbClr val="800000"/>
          </a:solidFill>
        </a:ln>
      </dgm:spPr>
    </dgm:pt>
    <dgm:pt modelId="{34709C4D-2F90-4172-9A99-52BD0D7DF6F8}" type="pres">
      <dgm:prSet presAssocID="{D8C62AAA-D647-4176-B01B-EB405D1312B1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6E9B86D-047D-4CF3-B8BD-C74E9B2A0EE8}" type="pres">
      <dgm:prSet presAssocID="{2F92C981-8972-4C3C-91F9-2E5088340EB8}" presName="sibTrans" presStyleCnt="0"/>
      <dgm:spPr/>
    </dgm:pt>
    <dgm:pt modelId="{C3CDEA66-8E11-42F3-A515-942524D3E961}" type="pres">
      <dgm:prSet presAssocID="{CF5E012D-2B47-4675-A594-9E0D4201FD6A}" presName="composite" presStyleCnt="0"/>
      <dgm:spPr/>
    </dgm:pt>
    <dgm:pt modelId="{29DBAB63-B0AE-4976-A7A4-E35B17EE86CC}" type="pres">
      <dgm:prSet presAssocID="{CF5E012D-2B47-4675-A594-9E0D4201FD6A}" presName="FirstChild" presStyleLbl="revTx" presStyleIdx="2" presStyleCnt="8" custLinFactNeighborY="-955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B8EB0CE-27A7-4D48-9BF3-94564BA046C3}" type="pres">
      <dgm:prSet presAssocID="{CF5E012D-2B47-4675-A594-9E0D4201FD6A}" presName="Parent" presStyleLbl="alignNode1" presStyleIdx="1" presStyleCnt="4" custScaleX="384615" custLinFactNeighborY="-6501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CC75F15-A923-4939-8307-563A8FC13952}" type="pres">
      <dgm:prSet presAssocID="{CF5E012D-2B47-4675-A594-9E0D4201FD6A}" presName="Accent" presStyleLbl="parChTrans1D1" presStyleIdx="1" presStyleCnt="4" custLinFactY="-400000" custLinFactNeighborY="-480144"/>
      <dgm:spPr>
        <a:ln>
          <a:solidFill>
            <a:srgbClr val="336600"/>
          </a:solidFill>
        </a:ln>
      </dgm:spPr>
    </dgm:pt>
    <dgm:pt modelId="{3EBD7861-9AC7-4D59-8E39-EF1510488F54}" type="pres">
      <dgm:prSet presAssocID="{CF5E012D-2B47-4675-A594-9E0D4201FD6A}" presName="Child" presStyleLbl="revTx" presStyleIdx="3" presStyleCnt="8" custLinFactY="-2748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6BB1EA-8A72-46D0-91B0-B54905FD58DF}" type="pres">
      <dgm:prSet presAssocID="{DF5C96FB-E6AA-4923-ABFF-7F14EFA6000D}" presName="sibTrans" presStyleCnt="0"/>
      <dgm:spPr/>
    </dgm:pt>
    <dgm:pt modelId="{8D98F439-1419-48D6-BA61-C4B9E15702D9}" type="pres">
      <dgm:prSet presAssocID="{B191834C-21C1-44DD-BDFD-7888C7C67AD3}" presName="composite" presStyleCnt="0"/>
      <dgm:spPr/>
    </dgm:pt>
    <dgm:pt modelId="{238471D4-C566-4979-988F-3C330679ECAF}" type="pres">
      <dgm:prSet presAssocID="{B191834C-21C1-44DD-BDFD-7888C7C67AD3}" presName="FirstChild" presStyleLbl="revTx" presStyleIdx="4" presStyleCnt="8" custLinFactNeighborY="-699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B80AE27-C339-45AD-9892-30E36F81D2FA}" type="pres">
      <dgm:prSet presAssocID="{B191834C-21C1-44DD-BDFD-7888C7C67AD3}" presName="Parent" presStyleLbl="alignNode1" presStyleIdx="2" presStyleCnt="4" custScaleX="384615" custLinFactNeighborY="-4990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75A40D-1A5E-46C0-943E-3DD00CA03CAD}" type="pres">
      <dgm:prSet presAssocID="{B191834C-21C1-44DD-BDFD-7888C7C67AD3}" presName="Accent" presStyleLbl="parChTrans1D1" presStyleIdx="2" presStyleCnt="4" custLinFactY="-300000" custLinFactNeighborY="-365244"/>
      <dgm:spPr>
        <a:ln>
          <a:solidFill>
            <a:srgbClr val="E64200"/>
          </a:solidFill>
        </a:ln>
      </dgm:spPr>
    </dgm:pt>
    <dgm:pt modelId="{3ABA5CF3-C438-40BB-96A8-A1D0E3FC1DB6}" type="pres">
      <dgm:prSet presAssocID="{B191834C-21C1-44DD-BDFD-7888C7C67AD3}" presName="Child" presStyleLbl="revTx" presStyleIdx="5" presStyleCnt="8" custScaleY="125040" custLinFactY="-22449" custLinFactNeighborX="163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5ADE77-341B-4132-85BA-2EE5DCCA6065}" type="pres">
      <dgm:prSet presAssocID="{6F1902CD-12B1-48E8-95E5-B150AF085022}" presName="sibTrans" presStyleCnt="0"/>
      <dgm:spPr/>
    </dgm:pt>
    <dgm:pt modelId="{F971BEA7-72B7-4892-81DE-A881C2D54618}" type="pres">
      <dgm:prSet presAssocID="{801D8AC9-7539-43D4-9D4A-5EE06BE266CC}" presName="composite" presStyleCnt="0"/>
      <dgm:spPr/>
    </dgm:pt>
    <dgm:pt modelId="{E2DD8A33-826C-441D-933D-8B162949E4B3}" type="pres">
      <dgm:prSet presAssocID="{801D8AC9-7539-43D4-9D4A-5EE06BE266CC}" presName="FirstChild" presStyleLbl="revTx" presStyleIdx="6" presStyleCnt="8" custLinFactNeighborY="-74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A7DED2-F04A-4B68-8DBE-14A28D212283}" type="pres">
      <dgm:prSet presAssocID="{801D8AC9-7539-43D4-9D4A-5EE06BE266CC}" presName="Parent" presStyleLbl="alignNode1" presStyleIdx="3" presStyleCnt="4" custScaleX="384615" custLinFactNeighborY="-5908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835652-CAE8-440A-9D22-33C7A2093B3F}" type="pres">
      <dgm:prSet presAssocID="{801D8AC9-7539-43D4-9D4A-5EE06BE266CC}" presName="Accent" presStyleLbl="parChTrans1D1" presStyleIdx="3" presStyleCnt="4" custLinFactY="-400000" custLinFactNeighborY="-436697"/>
      <dgm:spPr/>
    </dgm:pt>
    <dgm:pt modelId="{F5EC8C8A-9194-4813-BC29-2D79FC409F84}" type="pres">
      <dgm:prSet presAssocID="{801D8AC9-7539-43D4-9D4A-5EE06BE266CC}" presName="Child" presStyleLbl="revTx" presStyleIdx="7" presStyleCnt="8" custScaleY="120165" custLinFactNeighborY="-497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593CF80-46F7-4D77-B0E0-291F0DA2B172}" type="presOf" srcId="{C056920B-CC87-425C-A9FC-6D072625B6E9}" destId="{3EBD7861-9AC7-4D59-8E39-EF1510488F54}" srcOrd="0" destOrd="2" presId="urn:microsoft.com/office/officeart/2011/layout/TabList"/>
    <dgm:cxn modelId="{C81990F2-7CC2-42E9-876B-BD04D9B19090}" srcId="{801D8AC9-7539-43D4-9D4A-5EE06BE266CC}" destId="{295CBA65-26A4-4A44-A350-7892CEE88F69}" srcOrd="3" destOrd="0" parTransId="{28219456-BEB3-49FB-91BA-66D9D3E45B37}" sibTransId="{27E033F8-D5F0-4E32-975F-FCAEA891B71E}"/>
    <dgm:cxn modelId="{3EE560B8-35DF-46FB-965A-2393AAC96601}" srcId="{3BA7EC53-C0DE-4812-BB86-DE65EAD64655}" destId="{801D8AC9-7539-43D4-9D4A-5EE06BE266CC}" srcOrd="3" destOrd="0" parTransId="{4D2721A6-AAA5-4F74-A059-6A55C4CE8AD7}" sibTransId="{84104664-D3AF-4136-87E3-EC8A030ECAA4}"/>
    <dgm:cxn modelId="{EC0F0457-A8A4-4A0E-9C5C-180C8078BEB6}" srcId="{3BA7EC53-C0DE-4812-BB86-DE65EAD64655}" destId="{CF5E012D-2B47-4675-A594-9E0D4201FD6A}" srcOrd="1" destOrd="0" parTransId="{E93802B4-F69F-48E0-BDEA-585651F0BD2B}" sibTransId="{DF5C96FB-E6AA-4923-ABFF-7F14EFA6000D}"/>
    <dgm:cxn modelId="{50AE0F17-8EE0-44CE-BD1B-5B2963E36760}" srcId="{B191834C-21C1-44DD-BDFD-7888C7C67AD3}" destId="{120CEA22-A1E4-4928-B8AE-2F6B26B80EAF}" srcOrd="0" destOrd="0" parTransId="{2AFCC6EF-4FFA-4DE4-A803-68F8188EC2CC}" sibTransId="{50F77F63-A354-477F-BAA0-88EBEFBB3E9C}"/>
    <dgm:cxn modelId="{F19DB546-3D48-4FF9-B7F3-EEE094AF2EE9}" type="presOf" srcId="{3BA7EC53-C0DE-4812-BB86-DE65EAD64655}" destId="{CBD90DB0-581C-43BE-9B67-FFD4E4A186DE}" srcOrd="0" destOrd="0" presId="urn:microsoft.com/office/officeart/2011/layout/TabList"/>
    <dgm:cxn modelId="{8754CF8A-AFC3-4487-9372-752A0E24AAC7}" type="presOf" srcId="{C2EF9DE9-CD8F-4C70-BF11-E868182A1AE7}" destId="{3EBD7861-9AC7-4D59-8E39-EF1510488F54}" srcOrd="0" destOrd="0" presId="urn:microsoft.com/office/officeart/2011/layout/TabList"/>
    <dgm:cxn modelId="{9628E177-8F28-47DC-BAF4-EC09F0051F87}" type="presOf" srcId="{81B3FFEB-4EE7-4B9B-84CE-F42A6D9C2630}" destId="{F5EC8C8A-9194-4813-BC29-2D79FC409F84}" srcOrd="0" destOrd="3" presId="urn:microsoft.com/office/officeart/2011/layout/TabList"/>
    <dgm:cxn modelId="{E7B04292-D51C-4019-80B6-DB82C3DC8234}" srcId="{801D8AC9-7539-43D4-9D4A-5EE06BE266CC}" destId="{6ECCFB7E-9A79-4FE3-BD49-2910FADF3128}" srcOrd="1" destOrd="0" parTransId="{63D42B30-B7DD-4BC1-ACF9-E64B58A1D53B}" sibTransId="{254A9182-A167-4C9E-9A0C-D7AE922E769A}"/>
    <dgm:cxn modelId="{76B2860A-354A-417B-8022-3F5FD804C07D}" srcId="{D8C62AAA-D647-4176-B01B-EB405D1312B1}" destId="{3396FA0A-E2F5-4486-A5E2-5F3A2465C89E}" srcOrd="1" destOrd="0" parTransId="{5857402C-4EEB-4FC0-AC92-F964AE45A827}" sibTransId="{33F82483-BA92-43DB-83DA-1A6F52E310BD}"/>
    <dgm:cxn modelId="{4B420DEB-A046-4DFB-806C-D8467808F51D}" srcId="{CF5E012D-2B47-4675-A594-9E0D4201FD6A}" destId="{84DF0184-8E63-4C79-8526-C848C7BD341F}" srcOrd="0" destOrd="0" parTransId="{36F118F2-F0E5-47EB-A20C-7FC7E47D35F5}" sibTransId="{B86EF641-0F64-4DAC-BC22-9F0E41D8C652}"/>
    <dgm:cxn modelId="{0F86CDE2-4727-4737-BC2B-3E0C09EE59F9}" type="presOf" srcId="{CF5E012D-2B47-4675-A594-9E0D4201FD6A}" destId="{EB8EB0CE-27A7-4D48-9BF3-94564BA046C3}" srcOrd="0" destOrd="0" presId="urn:microsoft.com/office/officeart/2011/layout/TabList"/>
    <dgm:cxn modelId="{AECD5663-F023-4BD2-A093-EC62EC3A0CCA}" type="presOf" srcId="{0D30A6F7-EFDA-4472-A77D-B6EE5CFAFE34}" destId="{3ABA5CF3-C438-40BB-96A8-A1D0E3FC1DB6}" srcOrd="0" destOrd="0" presId="urn:microsoft.com/office/officeart/2011/layout/TabList"/>
    <dgm:cxn modelId="{CDD941EA-CEDE-40C9-8531-C2FA90A3CC87}" type="presOf" srcId="{2F6E8864-3F63-4AB0-BAF1-EAD3069799A0}" destId="{34709C4D-2F90-4172-9A99-52BD0D7DF6F8}" srcOrd="0" destOrd="1" presId="urn:microsoft.com/office/officeart/2011/layout/TabList"/>
    <dgm:cxn modelId="{873F4F6C-DB3D-47C2-BAEC-FBC142E06F8D}" srcId="{3BA7EC53-C0DE-4812-BB86-DE65EAD64655}" destId="{B191834C-21C1-44DD-BDFD-7888C7C67AD3}" srcOrd="2" destOrd="0" parTransId="{E59836FF-2822-4F7D-A19C-38B96A75712C}" sibTransId="{6F1902CD-12B1-48E8-95E5-B150AF085022}"/>
    <dgm:cxn modelId="{4BD29F86-6DE2-4607-874C-C2C0D8B8697C}" srcId="{B191834C-21C1-44DD-BDFD-7888C7C67AD3}" destId="{7D06246D-7E35-42D7-98EA-1F89ECEA3B0A}" srcOrd="2" destOrd="0" parTransId="{98E0F847-4985-4EFF-AA14-D4846B36F04C}" sibTransId="{2AB6D032-E271-4680-8A80-9420FB4883FF}"/>
    <dgm:cxn modelId="{89198962-2BC9-4E86-887E-9CD0BF7A670C}" srcId="{CF5E012D-2B47-4675-A594-9E0D4201FD6A}" destId="{C2EF9DE9-CD8F-4C70-BF11-E868182A1AE7}" srcOrd="1" destOrd="0" parTransId="{DC6DD766-2E34-4344-B027-0D0B856DCEB5}" sibTransId="{35B048F4-5D38-4E1B-91BB-8FFCC6E60194}"/>
    <dgm:cxn modelId="{838AE22D-0B86-49BF-914C-571C81E530D2}" srcId="{D8C62AAA-D647-4176-B01B-EB405D1312B1}" destId="{2F6E8864-3F63-4AB0-BAF1-EAD3069799A0}" srcOrd="2" destOrd="0" parTransId="{C9582FBE-B896-4CD7-9E09-B99C79DFCA61}" sibTransId="{CE0E51AE-2EE0-4D8E-A328-DDE02789EEEF}"/>
    <dgm:cxn modelId="{6812387A-40E3-4768-88B5-003BBA298827}" srcId="{CF5E012D-2B47-4675-A594-9E0D4201FD6A}" destId="{4A96D9A8-C29B-409A-BCA7-C692FA278A02}" srcOrd="2" destOrd="0" parTransId="{AB2E3D14-68C3-4E36-AFBA-B30F18BE9550}" sibTransId="{85C693B3-858F-4301-A167-0F6C05441940}"/>
    <dgm:cxn modelId="{4C3CC901-FD64-4C23-88F4-D127DAAC54CC}" type="presOf" srcId="{D8C62AAA-D647-4176-B01B-EB405D1312B1}" destId="{5C4A308D-8669-4336-85AE-6DD53399869A}" srcOrd="0" destOrd="0" presId="urn:microsoft.com/office/officeart/2011/layout/TabList"/>
    <dgm:cxn modelId="{0E1D8F95-A822-442A-99BA-F3D2784F2E05}" type="presOf" srcId="{120CEA22-A1E4-4928-B8AE-2F6B26B80EAF}" destId="{238471D4-C566-4979-988F-3C330679ECAF}" srcOrd="0" destOrd="0" presId="urn:microsoft.com/office/officeart/2011/layout/TabList"/>
    <dgm:cxn modelId="{FCF5852B-D44B-4150-84A8-8F454656EB89}" type="presOf" srcId="{84DF0184-8E63-4C79-8526-C848C7BD341F}" destId="{29DBAB63-B0AE-4976-A7A4-E35B17EE86CC}" srcOrd="0" destOrd="0" presId="urn:microsoft.com/office/officeart/2011/layout/TabList"/>
    <dgm:cxn modelId="{18AA2746-DE13-4478-943F-50849C89F582}" type="presOf" srcId="{7D06246D-7E35-42D7-98EA-1F89ECEA3B0A}" destId="{3ABA5CF3-C438-40BB-96A8-A1D0E3FC1DB6}" srcOrd="0" destOrd="1" presId="urn:microsoft.com/office/officeart/2011/layout/TabList"/>
    <dgm:cxn modelId="{30C16E1E-9400-49EE-A77C-522A234719FC}" type="presOf" srcId="{295CBA65-26A4-4A44-A350-7892CEE88F69}" destId="{F5EC8C8A-9194-4813-BC29-2D79FC409F84}" srcOrd="0" destOrd="2" presId="urn:microsoft.com/office/officeart/2011/layout/TabList"/>
    <dgm:cxn modelId="{C471FCD0-21B4-4A6B-A60A-1E2C58F89BF8}" srcId="{B191834C-21C1-44DD-BDFD-7888C7C67AD3}" destId="{0D30A6F7-EFDA-4472-A77D-B6EE5CFAFE34}" srcOrd="1" destOrd="0" parTransId="{121A477A-2A60-4E64-B4A7-D44214D848A7}" sibTransId="{883B52EC-143C-4E85-BD02-CFB22D8B3D37}"/>
    <dgm:cxn modelId="{C043DCB6-392B-4816-861D-DC43E87CE913}" type="presOf" srcId="{983A911C-B905-45B4-BCF6-962D84C6AE7E}" destId="{CBF3B4A5-7210-4983-9837-81ECB64BC141}" srcOrd="0" destOrd="0" presId="urn:microsoft.com/office/officeart/2011/layout/TabList"/>
    <dgm:cxn modelId="{69ECFECF-8159-41E8-BD26-DE57E3E0A0FE}" srcId="{B191834C-21C1-44DD-BDFD-7888C7C67AD3}" destId="{9F2A290B-A8E7-4921-B973-E3A60D1093A0}" srcOrd="3" destOrd="0" parTransId="{18B112B7-84CF-48D9-8892-D77218403626}" sibTransId="{7A22301C-2CE6-43A5-8E09-72C6B18D2C63}"/>
    <dgm:cxn modelId="{F6B190CE-5479-4CFC-B2B8-631D6E870C3A}" type="presOf" srcId="{B191834C-21C1-44DD-BDFD-7888C7C67AD3}" destId="{EB80AE27-C339-45AD-9892-30E36F81D2FA}" srcOrd="0" destOrd="0" presId="urn:microsoft.com/office/officeart/2011/layout/TabList"/>
    <dgm:cxn modelId="{49EE8328-0D49-4901-BC77-A18DA6904696}" srcId="{801D8AC9-7539-43D4-9D4A-5EE06BE266CC}" destId="{795DCB0F-E18F-4336-8CCC-D05888E5538B}" srcOrd="0" destOrd="0" parTransId="{274B5EF7-5AE1-4A29-A7F8-3B02B5292D3D}" sibTransId="{BA937905-DD0E-48B5-9556-CEAF9322DB53}"/>
    <dgm:cxn modelId="{45ABE55D-C40B-4084-87FE-08445BB1CDBB}" srcId="{801D8AC9-7539-43D4-9D4A-5EE06BE266CC}" destId="{81B3FFEB-4EE7-4B9B-84CE-F42A6D9C2630}" srcOrd="4" destOrd="0" parTransId="{41F95EF0-9B30-4996-A4A0-0F18973D24C1}" sibTransId="{B85C85D4-1C57-4547-B533-FEE7BD3E278A}"/>
    <dgm:cxn modelId="{091AB68A-14C9-49E5-9546-1E5AD543DDD3}" type="presOf" srcId="{351E2C6A-F352-4D47-926D-E5CC9C8CD06D}" destId="{3ABA5CF3-C438-40BB-96A8-A1D0E3FC1DB6}" srcOrd="0" destOrd="3" presId="urn:microsoft.com/office/officeart/2011/layout/TabList"/>
    <dgm:cxn modelId="{47650443-783C-46A0-BCC8-FC5DAB3B671E}" srcId="{3BA7EC53-C0DE-4812-BB86-DE65EAD64655}" destId="{D8C62AAA-D647-4176-B01B-EB405D1312B1}" srcOrd="0" destOrd="0" parTransId="{E929A45E-E1EB-40C1-B3B6-627B9E2CDC93}" sibTransId="{2F92C981-8972-4C3C-91F9-2E5088340EB8}"/>
    <dgm:cxn modelId="{DA693312-856A-4D96-A657-65504500AB84}" type="presOf" srcId="{795DCB0F-E18F-4336-8CCC-D05888E5538B}" destId="{E2DD8A33-826C-441D-933D-8B162949E4B3}" srcOrd="0" destOrd="0" presId="urn:microsoft.com/office/officeart/2011/layout/TabList"/>
    <dgm:cxn modelId="{4312397A-661A-438E-90B3-9589104701CB}" type="presOf" srcId="{9F2A290B-A8E7-4921-B973-E3A60D1093A0}" destId="{3ABA5CF3-C438-40BB-96A8-A1D0E3FC1DB6}" srcOrd="0" destOrd="2" presId="urn:microsoft.com/office/officeart/2011/layout/TabList"/>
    <dgm:cxn modelId="{A20CCAFC-E441-4936-97BE-56A5A99BFAED}" srcId="{801D8AC9-7539-43D4-9D4A-5EE06BE266CC}" destId="{BBF51DFF-F292-4CF4-A619-1EB95FD5A1F3}" srcOrd="2" destOrd="0" parTransId="{C1C6F1C4-5002-4130-B6F3-C0DD06638915}" sibTransId="{F58AF7EE-2EAC-4188-A737-EEE8E811C6F7}"/>
    <dgm:cxn modelId="{5C8E94D4-DF41-4D77-B1B3-C12E24DCEA33}" srcId="{B191834C-21C1-44DD-BDFD-7888C7C67AD3}" destId="{351E2C6A-F352-4D47-926D-E5CC9C8CD06D}" srcOrd="4" destOrd="0" parTransId="{2B8F5E9E-3C8A-4782-A49C-E8AFF6E30F3C}" sibTransId="{2994AA89-4DA8-4A96-B487-4BEB1C40624B}"/>
    <dgm:cxn modelId="{FD15673D-C1D7-4CB6-AE5E-F5662CC85687}" type="presOf" srcId="{4A96D9A8-C29B-409A-BCA7-C692FA278A02}" destId="{3EBD7861-9AC7-4D59-8E39-EF1510488F54}" srcOrd="0" destOrd="1" presId="urn:microsoft.com/office/officeart/2011/layout/TabList"/>
    <dgm:cxn modelId="{A078F031-D0DD-4033-81EE-120A307D0323}" type="presOf" srcId="{6ECCFB7E-9A79-4FE3-BD49-2910FADF3128}" destId="{F5EC8C8A-9194-4813-BC29-2D79FC409F84}" srcOrd="0" destOrd="0" presId="urn:microsoft.com/office/officeart/2011/layout/TabList"/>
    <dgm:cxn modelId="{6B6D9EDF-BEC2-4486-9C7D-0CC0489717F1}" srcId="{D8C62AAA-D647-4176-B01B-EB405D1312B1}" destId="{983A911C-B905-45B4-BCF6-962D84C6AE7E}" srcOrd="0" destOrd="0" parTransId="{C1D5CC36-95D6-4FA2-9CCE-FBAB5FD949E0}" sibTransId="{C3FD300C-EC43-40BE-ABD3-7E8FBE032D17}"/>
    <dgm:cxn modelId="{945A0053-EE37-4749-BDA1-FF7920924124}" type="presOf" srcId="{3396FA0A-E2F5-4486-A5E2-5F3A2465C89E}" destId="{34709C4D-2F90-4172-9A99-52BD0D7DF6F8}" srcOrd="0" destOrd="0" presId="urn:microsoft.com/office/officeart/2011/layout/TabList"/>
    <dgm:cxn modelId="{E5A67B17-8B03-4D9E-BE28-24941DAC30F2}" srcId="{CF5E012D-2B47-4675-A594-9E0D4201FD6A}" destId="{C056920B-CC87-425C-A9FC-6D072625B6E9}" srcOrd="3" destOrd="0" parTransId="{097A4F8B-0CCA-4617-AD3B-165EF4A8BA5D}" sibTransId="{AC701284-1696-44DA-AA86-B17680EBDE7D}"/>
    <dgm:cxn modelId="{FAE76159-C042-47E1-8972-76F0768E93CE}" type="presOf" srcId="{801D8AC9-7539-43D4-9D4A-5EE06BE266CC}" destId="{04A7DED2-F04A-4B68-8DBE-14A28D212283}" srcOrd="0" destOrd="0" presId="urn:microsoft.com/office/officeart/2011/layout/TabList"/>
    <dgm:cxn modelId="{087A187D-189A-4A04-B883-C339E6057180}" type="presOf" srcId="{BBF51DFF-F292-4CF4-A619-1EB95FD5A1F3}" destId="{F5EC8C8A-9194-4813-BC29-2D79FC409F84}" srcOrd="0" destOrd="1" presId="urn:microsoft.com/office/officeart/2011/layout/TabList"/>
    <dgm:cxn modelId="{9CE909F1-FADD-438B-869C-A5C6D6B7F445}" type="presParOf" srcId="{CBD90DB0-581C-43BE-9B67-FFD4E4A186DE}" destId="{CC03EB60-BBC2-4F0A-B6E6-C12B64F54EB0}" srcOrd="0" destOrd="0" presId="urn:microsoft.com/office/officeart/2011/layout/TabList"/>
    <dgm:cxn modelId="{4F7A9078-64DD-4007-9E43-C6ED03B0E42B}" type="presParOf" srcId="{CC03EB60-BBC2-4F0A-B6E6-C12B64F54EB0}" destId="{CBF3B4A5-7210-4983-9837-81ECB64BC141}" srcOrd="0" destOrd="0" presId="urn:microsoft.com/office/officeart/2011/layout/TabList"/>
    <dgm:cxn modelId="{6765D25F-0435-4CEE-AE28-5982B14A02D8}" type="presParOf" srcId="{CC03EB60-BBC2-4F0A-B6E6-C12B64F54EB0}" destId="{5C4A308D-8669-4336-85AE-6DD53399869A}" srcOrd="1" destOrd="0" presId="urn:microsoft.com/office/officeart/2011/layout/TabList"/>
    <dgm:cxn modelId="{CB7EE451-29EC-4D3E-A7AA-D059D48C5917}" type="presParOf" srcId="{CC03EB60-BBC2-4F0A-B6E6-C12B64F54EB0}" destId="{26816DA4-9384-4617-BEAB-530C4C8FC950}" srcOrd="2" destOrd="0" presId="urn:microsoft.com/office/officeart/2011/layout/TabList"/>
    <dgm:cxn modelId="{CDDCE60A-5CFF-4609-BCBB-AF0A427E3889}" type="presParOf" srcId="{CBD90DB0-581C-43BE-9B67-FFD4E4A186DE}" destId="{34709C4D-2F90-4172-9A99-52BD0D7DF6F8}" srcOrd="1" destOrd="0" presId="urn:microsoft.com/office/officeart/2011/layout/TabList"/>
    <dgm:cxn modelId="{43A2A5DC-A1F0-4040-AC2B-AB1C2BAE528F}" type="presParOf" srcId="{CBD90DB0-581C-43BE-9B67-FFD4E4A186DE}" destId="{76E9B86D-047D-4CF3-B8BD-C74E9B2A0EE8}" srcOrd="2" destOrd="0" presId="urn:microsoft.com/office/officeart/2011/layout/TabList"/>
    <dgm:cxn modelId="{C04C5CF2-AA48-447E-BFE4-8094C498ADC1}" type="presParOf" srcId="{CBD90DB0-581C-43BE-9B67-FFD4E4A186DE}" destId="{C3CDEA66-8E11-42F3-A515-942524D3E961}" srcOrd="3" destOrd="0" presId="urn:microsoft.com/office/officeart/2011/layout/TabList"/>
    <dgm:cxn modelId="{397112CD-93A0-4CB9-A1CF-27C25E8CB9CB}" type="presParOf" srcId="{C3CDEA66-8E11-42F3-A515-942524D3E961}" destId="{29DBAB63-B0AE-4976-A7A4-E35B17EE86CC}" srcOrd="0" destOrd="0" presId="urn:microsoft.com/office/officeart/2011/layout/TabList"/>
    <dgm:cxn modelId="{D6E68C8C-413F-47AC-814B-8DB78D144E90}" type="presParOf" srcId="{C3CDEA66-8E11-42F3-A515-942524D3E961}" destId="{EB8EB0CE-27A7-4D48-9BF3-94564BA046C3}" srcOrd="1" destOrd="0" presId="urn:microsoft.com/office/officeart/2011/layout/TabList"/>
    <dgm:cxn modelId="{E0A9A3DA-D10D-47AE-9954-DC614B326D41}" type="presParOf" srcId="{C3CDEA66-8E11-42F3-A515-942524D3E961}" destId="{8CC75F15-A923-4939-8307-563A8FC13952}" srcOrd="2" destOrd="0" presId="urn:microsoft.com/office/officeart/2011/layout/TabList"/>
    <dgm:cxn modelId="{090847F3-F41C-4ABD-AA42-D5F60247EE92}" type="presParOf" srcId="{CBD90DB0-581C-43BE-9B67-FFD4E4A186DE}" destId="{3EBD7861-9AC7-4D59-8E39-EF1510488F54}" srcOrd="4" destOrd="0" presId="urn:microsoft.com/office/officeart/2011/layout/TabList"/>
    <dgm:cxn modelId="{FB7CC46D-8299-4733-8013-FB1A62FFF082}" type="presParOf" srcId="{CBD90DB0-581C-43BE-9B67-FFD4E4A186DE}" destId="{246BB1EA-8A72-46D0-91B0-B54905FD58DF}" srcOrd="5" destOrd="0" presId="urn:microsoft.com/office/officeart/2011/layout/TabList"/>
    <dgm:cxn modelId="{0A76BF12-B390-44FA-B3A7-73ECCFB4982D}" type="presParOf" srcId="{CBD90DB0-581C-43BE-9B67-FFD4E4A186DE}" destId="{8D98F439-1419-48D6-BA61-C4B9E15702D9}" srcOrd="6" destOrd="0" presId="urn:microsoft.com/office/officeart/2011/layout/TabList"/>
    <dgm:cxn modelId="{A95D4942-D713-4024-BDC1-92EE843C530B}" type="presParOf" srcId="{8D98F439-1419-48D6-BA61-C4B9E15702D9}" destId="{238471D4-C566-4979-988F-3C330679ECAF}" srcOrd="0" destOrd="0" presId="urn:microsoft.com/office/officeart/2011/layout/TabList"/>
    <dgm:cxn modelId="{5FEE4233-8E78-4CF0-9377-E6C1BE72A18A}" type="presParOf" srcId="{8D98F439-1419-48D6-BA61-C4B9E15702D9}" destId="{EB80AE27-C339-45AD-9892-30E36F81D2FA}" srcOrd="1" destOrd="0" presId="urn:microsoft.com/office/officeart/2011/layout/TabList"/>
    <dgm:cxn modelId="{1A56A67B-2FF2-4C29-AD7E-560E310975E6}" type="presParOf" srcId="{8D98F439-1419-48D6-BA61-C4B9E15702D9}" destId="{9575A40D-1A5E-46C0-943E-3DD00CA03CAD}" srcOrd="2" destOrd="0" presId="urn:microsoft.com/office/officeart/2011/layout/TabList"/>
    <dgm:cxn modelId="{84884BAB-4D6B-429D-87C1-E7273C2F0F32}" type="presParOf" srcId="{CBD90DB0-581C-43BE-9B67-FFD4E4A186DE}" destId="{3ABA5CF3-C438-40BB-96A8-A1D0E3FC1DB6}" srcOrd="7" destOrd="0" presId="urn:microsoft.com/office/officeart/2011/layout/TabList"/>
    <dgm:cxn modelId="{B38610AD-20AF-4CB4-AF57-B8F80B40E716}" type="presParOf" srcId="{CBD90DB0-581C-43BE-9B67-FFD4E4A186DE}" destId="{AC5ADE77-341B-4132-85BA-2EE5DCCA6065}" srcOrd="8" destOrd="0" presId="urn:microsoft.com/office/officeart/2011/layout/TabList"/>
    <dgm:cxn modelId="{EF49BB33-E0C8-497A-9842-2A0D0300D5DD}" type="presParOf" srcId="{CBD90DB0-581C-43BE-9B67-FFD4E4A186DE}" destId="{F971BEA7-72B7-4892-81DE-A881C2D54618}" srcOrd="9" destOrd="0" presId="urn:microsoft.com/office/officeart/2011/layout/TabList"/>
    <dgm:cxn modelId="{E1C31FD4-BE8C-481C-AE86-5159F469EC1A}" type="presParOf" srcId="{F971BEA7-72B7-4892-81DE-A881C2D54618}" destId="{E2DD8A33-826C-441D-933D-8B162949E4B3}" srcOrd="0" destOrd="0" presId="urn:microsoft.com/office/officeart/2011/layout/TabList"/>
    <dgm:cxn modelId="{FA9D39AA-4C8C-4EA0-97AC-4776F2E1BCED}" type="presParOf" srcId="{F971BEA7-72B7-4892-81DE-A881C2D54618}" destId="{04A7DED2-F04A-4B68-8DBE-14A28D212283}" srcOrd="1" destOrd="0" presId="urn:microsoft.com/office/officeart/2011/layout/TabList"/>
    <dgm:cxn modelId="{BFBE379E-5CCF-4617-B08B-D9C1E7A659B1}" type="presParOf" srcId="{F971BEA7-72B7-4892-81DE-A881C2D54618}" destId="{0F835652-CAE8-440A-9D22-33C7A2093B3F}" srcOrd="2" destOrd="0" presId="urn:microsoft.com/office/officeart/2011/layout/TabList"/>
    <dgm:cxn modelId="{0A27DB4D-4818-45C3-A7C1-791D1E115F5B}" type="presParOf" srcId="{CBD90DB0-581C-43BE-9B67-FFD4E4A186DE}" destId="{F5EC8C8A-9194-4813-BC29-2D79FC409F84}" srcOrd="10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2E345C-9E5D-4A1E-80E4-F11E3B18791A}" type="doc">
      <dgm:prSet loTypeId="urn:microsoft.com/office/officeart/2005/8/layout/cycle6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73AB4B71-4CD5-4F9C-AFF0-92F265B1CEA3}">
      <dgm:prSet phldrT="[Texto]" custT="1"/>
      <dgm:spPr/>
      <dgm:t>
        <a:bodyPr/>
        <a:lstStyle/>
        <a:p>
          <a:r>
            <a:rPr lang="es-MX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Bienestar social</a:t>
          </a:r>
          <a:endParaRPr lang="es-MX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D5B356-41A6-4930-B4AD-B9431A5055F1}" type="parTrans" cxnId="{163AA4FD-F69B-4A10-883A-F01C900767BF}">
      <dgm:prSet/>
      <dgm:spPr/>
      <dgm:t>
        <a:bodyPr/>
        <a:lstStyle/>
        <a:p>
          <a:endParaRPr lang="es-MX"/>
        </a:p>
      </dgm:t>
    </dgm:pt>
    <dgm:pt modelId="{3E9DC5DD-5AB3-4EA0-9745-17FE9B8B210B}" type="sibTrans" cxnId="{163AA4FD-F69B-4A10-883A-F01C900767BF}">
      <dgm:prSet/>
      <dgm:spPr>
        <a:ln w="57150">
          <a:solidFill>
            <a:srgbClr val="0070C0"/>
          </a:solidFill>
        </a:ln>
      </dgm:spPr>
      <dgm:t>
        <a:bodyPr/>
        <a:lstStyle/>
        <a:p>
          <a:endParaRPr lang="es-MX"/>
        </a:p>
      </dgm:t>
    </dgm:pt>
    <dgm:pt modelId="{693F2589-FDA8-4391-925E-A0542F005482}">
      <dgm:prSet phldrT="[Texto]" custT="1"/>
      <dgm:spPr/>
      <dgm:t>
        <a:bodyPr/>
        <a:lstStyle/>
        <a:p>
          <a:r>
            <a:rPr lang="es-MX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Orden y seguridad pública</a:t>
          </a:r>
          <a:endParaRPr lang="es-MX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78AD80-B282-48B0-B948-9E77B6643C6D}" type="parTrans" cxnId="{65C55D42-842D-44DA-9DAD-A8D3BA06C14C}">
      <dgm:prSet/>
      <dgm:spPr/>
      <dgm:t>
        <a:bodyPr/>
        <a:lstStyle/>
        <a:p>
          <a:endParaRPr lang="es-MX"/>
        </a:p>
      </dgm:t>
    </dgm:pt>
    <dgm:pt modelId="{F3901BE9-6744-4DD8-94E6-94DACB540140}" type="sibTrans" cxnId="{65C55D42-842D-44DA-9DAD-A8D3BA06C14C}">
      <dgm:prSet/>
      <dgm:spPr>
        <a:ln w="57150">
          <a:solidFill>
            <a:srgbClr val="3BC587"/>
          </a:solidFill>
        </a:ln>
      </dgm:spPr>
      <dgm:t>
        <a:bodyPr/>
        <a:lstStyle/>
        <a:p>
          <a:endParaRPr lang="es-MX"/>
        </a:p>
      </dgm:t>
    </dgm:pt>
    <dgm:pt modelId="{C0B0F2E2-445A-48C8-A110-6EED82D3EBC9}">
      <dgm:prSet phldrT="[Texto]" custT="1"/>
      <dgm:spPr/>
      <dgm:t>
        <a:bodyPr/>
        <a:lstStyle/>
        <a:p>
          <a:r>
            <a:rPr lang="es-MX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Servicios públicos municipales</a:t>
          </a:r>
          <a:endParaRPr lang="es-MX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DD383D-65A7-41EB-9BD0-7D85F3DA6AFF}" type="parTrans" cxnId="{17FDB5BB-1C51-451E-9029-4CD3D3A0C5AE}">
      <dgm:prSet/>
      <dgm:spPr/>
      <dgm:t>
        <a:bodyPr/>
        <a:lstStyle/>
        <a:p>
          <a:endParaRPr lang="es-MX"/>
        </a:p>
      </dgm:t>
    </dgm:pt>
    <dgm:pt modelId="{A705232C-CA35-41A0-AB87-3AD96783F2BA}" type="sibTrans" cxnId="{17FDB5BB-1C51-451E-9029-4CD3D3A0C5AE}">
      <dgm:prSet/>
      <dgm:spPr>
        <a:ln w="57150">
          <a:solidFill>
            <a:srgbClr val="49B75B"/>
          </a:solidFill>
        </a:ln>
      </dgm:spPr>
      <dgm:t>
        <a:bodyPr/>
        <a:lstStyle/>
        <a:p>
          <a:endParaRPr lang="es-MX"/>
        </a:p>
      </dgm:t>
    </dgm:pt>
    <dgm:pt modelId="{9436469A-EBF4-4739-894A-B296AEF47A4B}">
      <dgm:prSet phldrT="[Texto]" custT="1"/>
      <dgm:spPr/>
      <dgm:t>
        <a:bodyPr/>
        <a:lstStyle/>
        <a:p>
          <a:r>
            <a:rPr lang="es-MX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Actividades particulares/ infracciones y sanciones</a:t>
          </a:r>
          <a:endParaRPr lang="es-MX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0D818B-06C1-422C-8E80-C7DCA5D08510}" type="parTrans" cxnId="{B236250F-5F1B-47E8-A54D-BF649B9D9AFF}">
      <dgm:prSet/>
      <dgm:spPr/>
      <dgm:t>
        <a:bodyPr/>
        <a:lstStyle/>
        <a:p>
          <a:endParaRPr lang="es-MX"/>
        </a:p>
      </dgm:t>
    </dgm:pt>
    <dgm:pt modelId="{83FB8C7F-BA36-472F-A9F5-8177BDF2098B}" type="sibTrans" cxnId="{B236250F-5F1B-47E8-A54D-BF649B9D9AFF}">
      <dgm:prSet/>
      <dgm:spPr>
        <a:ln w="57150">
          <a:solidFill>
            <a:srgbClr val="92D050"/>
          </a:solidFill>
        </a:ln>
      </dgm:spPr>
      <dgm:t>
        <a:bodyPr/>
        <a:lstStyle/>
        <a:p>
          <a:endParaRPr lang="es-MX"/>
        </a:p>
      </dgm:t>
    </dgm:pt>
    <dgm:pt modelId="{7630C4C8-323A-460D-80F2-285A56DE4101}">
      <dgm:prSet phldrT="[Texto]" custT="1"/>
      <dgm:spPr/>
      <dgm:t>
        <a:bodyPr/>
        <a:lstStyle/>
        <a:p>
          <a:r>
            <a:rPr lang="es-MX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Protección ecológica</a:t>
          </a:r>
          <a:endParaRPr lang="es-MX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EB2587-8C89-477A-AB0D-FB3910890029}" type="parTrans" cxnId="{19AB28F0-65E0-4F1B-9490-B14279F77ECE}">
      <dgm:prSet/>
      <dgm:spPr/>
      <dgm:t>
        <a:bodyPr/>
        <a:lstStyle/>
        <a:p>
          <a:endParaRPr lang="es-MX"/>
        </a:p>
      </dgm:t>
    </dgm:pt>
    <dgm:pt modelId="{12C1A4DD-02A1-4051-8553-52E77EAF95E3}" type="sibTrans" cxnId="{19AB28F0-65E0-4F1B-9490-B14279F77ECE}">
      <dgm:prSet/>
      <dgm:spPr>
        <a:ln w="571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MX"/>
        </a:p>
      </dgm:t>
    </dgm:pt>
    <dgm:pt modelId="{BE6B00D7-7567-4F98-8407-296D55632D03}" type="pres">
      <dgm:prSet presAssocID="{532E345C-9E5D-4A1E-80E4-F11E3B18791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6A4AF78-9C3D-493F-8CA1-08A157BE3ECA}" type="pres">
      <dgm:prSet presAssocID="{73AB4B71-4CD5-4F9C-AFF0-92F265B1CEA3}" presName="node" presStyleLbl="node1" presStyleIdx="0" presStyleCnt="5" custScaleX="1160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6345EF-0E4F-4491-A383-A140D8634390}" type="pres">
      <dgm:prSet presAssocID="{73AB4B71-4CD5-4F9C-AFF0-92F265B1CEA3}" presName="spNode" presStyleCnt="0"/>
      <dgm:spPr/>
    </dgm:pt>
    <dgm:pt modelId="{2097AF64-C57A-4367-B281-DB5DB9894FC6}" type="pres">
      <dgm:prSet presAssocID="{3E9DC5DD-5AB3-4EA0-9745-17FE9B8B210B}" presName="sibTrans" presStyleLbl="sibTrans1D1" presStyleIdx="0" presStyleCnt="5"/>
      <dgm:spPr/>
      <dgm:t>
        <a:bodyPr/>
        <a:lstStyle/>
        <a:p>
          <a:endParaRPr lang="es-MX"/>
        </a:p>
      </dgm:t>
    </dgm:pt>
    <dgm:pt modelId="{94AFBA98-E950-4638-A19D-66C91DD657B4}" type="pres">
      <dgm:prSet presAssocID="{693F2589-FDA8-4391-925E-A0542F005482}" presName="node" presStyleLbl="node1" presStyleIdx="1" presStyleCnt="5" custScaleX="116094" custRadScaleRad="116112" custRadScaleInc="1068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9BB421A-C35A-4939-92F9-DA8856D2C236}" type="pres">
      <dgm:prSet presAssocID="{693F2589-FDA8-4391-925E-A0542F005482}" presName="spNode" presStyleCnt="0"/>
      <dgm:spPr/>
    </dgm:pt>
    <dgm:pt modelId="{A2891C07-CEDA-4427-A657-433636E9D0FE}" type="pres">
      <dgm:prSet presAssocID="{F3901BE9-6744-4DD8-94E6-94DACB540140}" presName="sibTrans" presStyleLbl="sibTrans1D1" presStyleIdx="1" presStyleCnt="5"/>
      <dgm:spPr/>
      <dgm:t>
        <a:bodyPr/>
        <a:lstStyle/>
        <a:p>
          <a:endParaRPr lang="es-MX"/>
        </a:p>
      </dgm:t>
    </dgm:pt>
    <dgm:pt modelId="{5E9C1747-FA5E-4796-8D43-62FBC5688FA3}" type="pres">
      <dgm:prSet presAssocID="{C0B0F2E2-445A-48C8-A110-6EED82D3EBC9}" presName="node" presStyleLbl="node1" presStyleIdx="2" presStyleCnt="5" custScaleX="137190" custRadScaleRad="127031" custRadScaleInc="-5271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F2DE2F-89DE-4026-87EE-C9BDE4C8D949}" type="pres">
      <dgm:prSet presAssocID="{C0B0F2E2-445A-48C8-A110-6EED82D3EBC9}" presName="spNode" presStyleCnt="0"/>
      <dgm:spPr/>
    </dgm:pt>
    <dgm:pt modelId="{BFA6C53B-E523-4AD8-8690-96FF8AC2734E}" type="pres">
      <dgm:prSet presAssocID="{A705232C-CA35-41A0-AB87-3AD96783F2BA}" presName="sibTrans" presStyleLbl="sibTrans1D1" presStyleIdx="2" presStyleCnt="5"/>
      <dgm:spPr/>
      <dgm:t>
        <a:bodyPr/>
        <a:lstStyle/>
        <a:p>
          <a:endParaRPr lang="es-MX"/>
        </a:p>
      </dgm:t>
    </dgm:pt>
    <dgm:pt modelId="{456C55D8-26A3-44C8-AC86-61F126EBCF9E}" type="pres">
      <dgm:prSet presAssocID="{9436469A-EBF4-4739-894A-B296AEF47A4B}" presName="node" presStyleLbl="node1" presStyleIdx="3" presStyleCnt="5" custScaleX="153771" custScaleY="138521" custRadScaleRad="111449" custRadScaleInc="282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E7FAFE-D71D-4D5D-B99D-73B46603B47E}" type="pres">
      <dgm:prSet presAssocID="{9436469A-EBF4-4739-894A-B296AEF47A4B}" presName="spNode" presStyleCnt="0"/>
      <dgm:spPr/>
    </dgm:pt>
    <dgm:pt modelId="{E718AA2B-9416-42DC-B13D-8338BB8D8EBD}" type="pres">
      <dgm:prSet presAssocID="{83FB8C7F-BA36-472F-A9F5-8177BDF2098B}" presName="sibTrans" presStyleLbl="sibTrans1D1" presStyleIdx="3" presStyleCnt="5"/>
      <dgm:spPr/>
      <dgm:t>
        <a:bodyPr/>
        <a:lstStyle/>
        <a:p>
          <a:endParaRPr lang="es-MX"/>
        </a:p>
      </dgm:t>
    </dgm:pt>
    <dgm:pt modelId="{42962D61-952F-47CB-A54E-74A48E9B400C}" type="pres">
      <dgm:prSet presAssocID="{7630C4C8-323A-460D-80F2-285A56DE4101}" presName="node" presStyleLbl="node1" presStyleIdx="4" presStyleCnt="5" custScaleX="116094" custRadScaleRad="104454" custRadScaleInc="106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664660-1756-4AF8-BE45-375C08828AFD}" type="pres">
      <dgm:prSet presAssocID="{7630C4C8-323A-460D-80F2-285A56DE4101}" presName="spNode" presStyleCnt="0"/>
      <dgm:spPr/>
    </dgm:pt>
    <dgm:pt modelId="{B49460AC-6BBB-427C-A02C-FB345391CC13}" type="pres">
      <dgm:prSet presAssocID="{12C1A4DD-02A1-4051-8553-52E77EAF95E3}" presName="sibTrans" presStyleLbl="sibTrans1D1" presStyleIdx="4" presStyleCnt="5"/>
      <dgm:spPr/>
      <dgm:t>
        <a:bodyPr/>
        <a:lstStyle/>
        <a:p>
          <a:endParaRPr lang="es-MX"/>
        </a:p>
      </dgm:t>
    </dgm:pt>
  </dgm:ptLst>
  <dgm:cxnLst>
    <dgm:cxn modelId="{78BBCB97-CAD4-4336-9BE8-C24532624CB6}" type="presOf" srcId="{9436469A-EBF4-4739-894A-B296AEF47A4B}" destId="{456C55D8-26A3-44C8-AC86-61F126EBCF9E}" srcOrd="0" destOrd="0" presId="urn:microsoft.com/office/officeart/2005/8/layout/cycle6"/>
    <dgm:cxn modelId="{F1A13870-7B35-4D63-A568-0133616E77C4}" type="presOf" srcId="{12C1A4DD-02A1-4051-8553-52E77EAF95E3}" destId="{B49460AC-6BBB-427C-A02C-FB345391CC13}" srcOrd="0" destOrd="0" presId="urn:microsoft.com/office/officeart/2005/8/layout/cycle6"/>
    <dgm:cxn modelId="{17FDB5BB-1C51-451E-9029-4CD3D3A0C5AE}" srcId="{532E345C-9E5D-4A1E-80E4-F11E3B18791A}" destId="{C0B0F2E2-445A-48C8-A110-6EED82D3EBC9}" srcOrd="2" destOrd="0" parTransId="{8BDD383D-65A7-41EB-9BD0-7D85F3DA6AFF}" sibTransId="{A705232C-CA35-41A0-AB87-3AD96783F2BA}"/>
    <dgm:cxn modelId="{0F80EE34-E7CC-41BE-A50A-527BAE233AD5}" type="presOf" srcId="{7630C4C8-323A-460D-80F2-285A56DE4101}" destId="{42962D61-952F-47CB-A54E-74A48E9B400C}" srcOrd="0" destOrd="0" presId="urn:microsoft.com/office/officeart/2005/8/layout/cycle6"/>
    <dgm:cxn modelId="{1F48C79D-B065-431B-943E-D874C8185DE9}" type="presOf" srcId="{3E9DC5DD-5AB3-4EA0-9745-17FE9B8B210B}" destId="{2097AF64-C57A-4367-B281-DB5DB9894FC6}" srcOrd="0" destOrd="0" presId="urn:microsoft.com/office/officeart/2005/8/layout/cycle6"/>
    <dgm:cxn modelId="{F058F58D-E8A6-45C8-BE03-D45B1297EF12}" type="presOf" srcId="{C0B0F2E2-445A-48C8-A110-6EED82D3EBC9}" destId="{5E9C1747-FA5E-4796-8D43-62FBC5688FA3}" srcOrd="0" destOrd="0" presId="urn:microsoft.com/office/officeart/2005/8/layout/cycle6"/>
    <dgm:cxn modelId="{2CD047C5-4296-4AEE-93A8-E2294F0ACA61}" type="presOf" srcId="{A705232C-CA35-41A0-AB87-3AD96783F2BA}" destId="{BFA6C53B-E523-4AD8-8690-96FF8AC2734E}" srcOrd="0" destOrd="0" presId="urn:microsoft.com/office/officeart/2005/8/layout/cycle6"/>
    <dgm:cxn modelId="{3F24CDBD-B3B4-4CA5-81B4-C7F710614060}" type="presOf" srcId="{693F2589-FDA8-4391-925E-A0542F005482}" destId="{94AFBA98-E950-4638-A19D-66C91DD657B4}" srcOrd="0" destOrd="0" presId="urn:microsoft.com/office/officeart/2005/8/layout/cycle6"/>
    <dgm:cxn modelId="{B236250F-5F1B-47E8-A54D-BF649B9D9AFF}" srcId="{532E345C-9E5D-4A1E-80E4-F11E3B18791A}" destId="{9436469A-EBF4-4739-894A-B296AEF47A4B}" srcOrd="3" destOrd="0" parTransId="{CE0D818B-06C1-422C-8E80-C7DCA5D08510}" sibTransId="{83FB8C7F-BA36-472F-A9F5-8177BDF2098B}"/>
    <dgm:cxn modelId="{163AA4FD-F69B-4A10-883A-F01C900767BF}" srcId="{532E345C-9E5D-4A1E-80E4-F11E3B18791A}" destId="{73AB4B71-4CD5-4F9C-AFF0-92F265B1CEA3}" srcOrd="0" destOrd="0" parTransId="{0FD5B356-41A6-4930-B4AD-B9431A5055F1}" sibTransId="{3E9DC5DD-5AB3-4EA0-9745-17FE9B8B210B}"/>
    <dgm:cxn modelId="{24325B53-1160-47CB-AD38-2F97DA07C8D0}" type="presOf" srcId="{73AB4B71-4CD5-4F9C-AFF0-92F265B1CEA3}" destId="{36A4AF78-9C3D-493F-8CA1-08A157BE3ECA}" srcOrd="0" destOrd="0" presId="urn:microsoft.com/office/officeart/2005/8/layout/cycle6"/>
    <dgm:cxn modelId="{8E0C8B3E-BA82-41AB-B85C-6B5A6F0F5456}" type="presOf" srcId="{532E345C-9E5D-4A1E-80E4-F11E3B18791A}" destId="{BE6B00D7-7567-4F98-8407-296D55632D03}" srcOrd="0" destOrd="0" presId="urn:microsoft.com/office/officeart/2005/8/layout/cycle6"/>
    <dgm:cxn modelId="{85E2E834-B59A-490A-AB4A-677874712EF2}" type="presOf" srcId="{F3901BE9-6744-4DD8-94E6-94DACB540140}" destId="{A2891C07-CEDA-4427-A657-433636E9D0FE}" srcOrd="0" destOrd="0" presId="urn:microsoft.com/office/officeart/2005/8/layout/cycle6"/>
    <dgm:cxn modelId="{65C55D42-842D-44DA-9DAD-A8D3BA06C14C}" srcId="{532E345C-9E5D-4A1E-80E4-F11E3B18791A}" destId="{693F2589-FDA8-4391-925E-A0542F005482}" srcOrd="1" destOrd="0" parTransId="{6978AD80-B282-48B0-B948-9E77B6643C6D}" sibTransId="{F3901BE9-6744-4DD8-94E6-94DACB540140}"/>
    <dgm:cxn modelId="{5601FC6A-EAF7-4C6D-8ACB-6375ECED8FAF}" type="presOf" srcId="{83FB8C7F-BA36-472F-A9F5-8177BDF2098B}" destId="{E718AA2B-9416-42DC-B13D-8338BB8D8EBD}" srcOrd="0" destOrd="0" presId="urn:microsoft.com/office/officeart/2005/8/layout/cycle6"/>
    <dgm:cxn modelId="{19AB28F0-65E0-4F1B-9490-B14279F77ECE}" srcId="{532E345C-9E5D-4A1E-80E4-F11E3B18791A}" destId="{7630C4C8-323A-460D-80F2-285A56DE4101}" srcOrd="4" destOrd="0" parTransId="{B4EB2587-8C89-477A-AB0D-FB3910890029}" sibTransId="{12C1A4DD-02A1-4051-8553-52E77EAF95E3}"/>
    <dgm:cxn modelId="{1CF09AFA-26F7-4D2E-9E9B-E2AEEB5C0BDE}" type="presParOf" srcId="{BE6B00D7-7567-4F98-8407-296D55632D03}" destId="{36A4AF78-9C3D-493F-8CA1-08A157BE3ECA}" srcOrd="0" destOrd="0" presId="urn:microsoft.com/office/officeart/2005/8/layout/cycle6"/>
    <dgm:cxn modelId="{58070908-F94C-4406-A3F3-1C5540BBC2B5}" type="presParOf" srcId="{BE6B00D7-7567-4F98-8407-296D55632D03}" destId="{5B6345EF-0E4F-4491-A383-A140D8634390}" srcOrd="1" destOrd="0" presId="urn:microsoft.com/office/officeart/2005/8/layout/cycle6"/>
    <dgm:cxn modelId="{2075A98A-8316-43F6-8C03-356DBD39953D}" type="presParOf" srcId="{BE6B00D7-7567-4F98-8407-296D55632D03}" destId="{2097AF64-C57A-4367-B281-DB5DB9894FC6}" srcOrd="2" destOrd="0" presId="urn:microsoft.com/office/officeart/2005/8/layout/cycle6"/>
    <dgm:cxn modelId="{FEF968B6-75A2-4BBB-A7DF-A3E8BE6E3002}" type="presParOf" srcId="{BE6B00D7-7567-4F98-8407-296D55632D03}" destId="{94AFBA98-E950-4638-A19D-66C91DD657B4}" srcOrd="3" destOrd="0" presId="urn:microsoft.com/office/officeart/2005/8/layout/cycle6"/>
    <dgm:cxn modelId="{86B91A1D-D2E6-4E38-894D-2EDBF30E9343}" type="presParOf" srcId="{BE6B00D7-7567-4F98-8407-296D55632D03}" destId="{B9BB421A-C35A-4939-92F9-DA8856D2C236}" srcOrd="4" destOrd="0" presId="urn:microsoft.com/office/officeart/2005/8/layout/cycle6"/>
    <dgm:cxn modelId="{E29F3786-0AC9-4103-BC7B-42547FCF6BB1}" type="presParOf" srcId="{BE6B00D7-7567-4F98-8407-296D55632D03}" destId="{A2891C07-CEDA-4427-A657-433636E9D0FE}" srcOrd="5" destOrd="0" presId="urn:microsoft.com/office/officeart/2005/8/layout/cycle6"/>
    <dgm:cxn modelId="{9644E92A-2DDC-4457-8163-E9132ACBEA17}" type="presParOf" srcId="{BE6B00D7-7567-4F98-8407-296D55632D03}" destId="{5E9C1747-FA5E-4796-8D43-62FBC5688FA3}" srcOrd="6" destOrd="0" presId="urn:microsoft.com/office/officeart/2005/8/layout/cycle6"/>
    <dgm:cxn modelId="{13E8D56C-F00C-4413-A5F8-E47C16A27916}" type="presParOf" srcId="{BE6B00D7-7567-4F98-8407-296D55632D03}" destId="{0CF2DE2F-89DE-4026-87EE-C9BDE4C8D949}" srcOrd="7" destOrd="0" presId="urn:microsoft.com/office/officeart/2005/8/layout/cycle6"/>
    <dgm:cxn modelId="{01257B10-7908-47A0-BB61-737C4451F582}" type="presParOf" srcId="{BE6B00D7-7567-4F98-8407-296D55632D03}" destId="{BFA6C53B-E523-4AD8-8690-96FF8AC2734E}" srcOrd="8" destOrd="0" presId="urn:microsoft.com/office/officeart/2005/8/layout/cycle6"/>
    <dgm:cxn modelId="{238D7596-FD16-4A89-8EB7-E263CE55DA6C}" type="presParOf" srcId="{BE6B00D7-7567-4F98-8407-296D55632D03}" destId="{456C55D8-26A3-44C8-AC86-61F126EBCF9E}" srcOrd="9" destOrd="0" presId="urn:microsoft.com/office/officeart/2005/8/layout/cycle6"/>
    <dgm:cxn modelId="{C18473D1-576C-4DB2-B96A-264438BD4333}" type="presParOf" srcId="{BE6B00D7-7567-4F98-8407-296D55632D03}" destId="{ADE7FAFE-D71D-4D5D-B99D-73B46603B47E}" srcOrd="10" destOrd="0" presId="urn:microsoft.com/office/officeart/2005/8/layout/cycle6"/>
    <dgm:cxn modelId="{2BE67FFC-C1F3-4348-B5F0-009BCBDD493D}" type="presParOf" srcId="{BE6B00D7-7567-4F98-8407-296D55632D03}" destId="{E718AA2B-9416-42DC-B13D-8338BB8D8EBD}" srcOrd="11" destOrd="0" presId="urn:microsoft.com/office/officeart/2005/8/layout/cycle6"/>
    <dgm:cxn modelId="{ABFA9271-CFC2-4998-B8DC-8A5934AA573F}" type="presParOf" srcId="{BE6B00D7-7567-4F98-8407-296D55632D03}" destId="{42962D61-952F-47CB-A54E-74A48E9B400C}" srcOrd="12" destOrd="0" presId="urn:microsoft.com/office/officeart/2005/8/layout/cycle6"/>
    <dgm:cxn modelId="{8FFC0E97-8F7F-4570-8F34-0372344C1F07}" type="presParOf" srcId="{BE6B00D7-7567-4F98-8407-296D55632D03}" destId="{C7664660-1756-4AF8-BE45-375C08828AFD}" srcOrd="13" destOrd="0" presId="urn:microsoft.com/office/officeart/2005/8/layout/cycle6"/>
    <dgm:cxn modelId="{14B5C03D-B368-45A6-97FA-DDB5DC982B2C}" type="presParOf" srcId="{BE6B00D7-7567-4F98-8407-296D55632D03}" destId="{B49460AC-6BBB-427C-A02C-FB345391CC13}" srcOrd="14" destOrd="0" presId="urn:microsoft.com/office/officeart/2005/8/layout/cycle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65466A-CC65-4C00-A46A-7C1615E02F7E}" type="doc">
      <dgm:prSet loTypeId="urn:microsoft.com/office/officeart/2005/8/layout/arrow5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6150204-F172-490A-A747-75527162CBDA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MX" sz="1800" b="1" dirty="0">
              <a:latin typeface="Arial" panose="020B0604020202020204" pitchFamily="34" charset="0"/>
              <a:cs typeface="Arial" panose="020B0604020202020204" pitchFamily="34" charset="0"/>
              <a:sym typeface="Gotham Medium"/>
            </a:rPr>
            <a:t>Programas municipales de Promoción de la Salud </a:t>
          </a:r>
        </a:p>
        <a:p>
          <a:r>
            <a:rPr lang="es-MX" sz="1800" b="1" dirty="0">
              <a:latin typeface="Arial" panose="020B0604020202020204" pitchFamily="34" charset="0"/>
              <a:cs typeface="Arial" panose="020B0604020202020204" pitchFamily="34" charset="0"/>
              <a:sym typeface="Gotham Medium"/>
            </a:rPr>
            <a:t>Prioridades de salud de las comunidades</a:t>
          </a:r>
          <a:r>
            <a:rPr lang="es-MX" sz="1600" b="1" dirty="0">
              <a:latin typeface="Arial" panose="020B0604020202020204" pitchFamily="34" charset="0"/>
              <a:cs typeface="Arial" panose="020B0604020202020204" pitchFamily="34" charset="0"/>
              <a:sym typeface="Gotham Medium"/>
            </a:rPr>
            <a:t>.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2E0D6C-001A-42A3-BC20-89B27CBE7064}" type="parTrans" cxnId="{B1B83C27-9A28-436E-BB72-F67783BF4EF6}">
      <dgm:prSet/>
      <dgm:spPr/>
      <dgm:t>
        <a:bodyPr/>
        <a:lstStyle/>
        <a:p>
          <a:endParaRPr lang="es-ES"/>
        </a:p>
      </dgm:t>
    </dgm:pt>
    <dgm:pt modelId="{7AEF1D86-B499-44F2-8798-ED0640D2F7CA}" type="sibTrans" cxnId="{B1B83C27-9A28-436E-BB72-F67783BF4EF6}">
      <dgm:prSet/>
      <dgm:spPr/>
      <dgm:t>
        <a:bodyPr/>
        <a:lstStyle/>
        <a:p>
          <a:endParaRPr lang="es-ES"/>
        </a:p>
      </dgm:t>
    </dgm:pt>
    <dgm:pt modelId="{B4DD2C93-6BAC-49DC-AC93-90CD3FD1F7E2}">
      <dgm:prSet phldrT="[Texto]" custT="1"/>
      <dgm:spPr>
        <a:solidFill>
          <a:srgbClr val="92D050"/>
        </a:solidFill>
      </dgm:spPr>
      <dgm:t>
        <a:bodyPr/>
        <a:lstStyle/>
        <a:p>
          <a:pPr algn="ctr"/>
          <a:r>
            <a:rPr lang="es-MX" sz="1600" b="1" dirty="0">
              <a:latin typeface="Arial" panose="020B0604020202020204" pitchFamily="34" charset="0"/>
              <a:cs typeface="Arial" panose="020B0604020202020204" pitchFamily="34" charset="0"/>
            </a:rPr>
            <a:t>Planes de Desarrollo Municipal</a:t>
          </a:r>
        </a:p>
        <a:p>
          <a:pPr algn="ctr"/>
          <a:r>
            <a:rPr lang="es-MX" sz="1600" b="1" dirty="0">
              <a:latin typeface="Arial" panose="020B0604020202020204" pitchFamily="34" charset="0"/>
              <a:cs typeface="Arial" panose="020B0604020202020204" pitchFamily="34" charset="0"/>
            </a:rPr>
            <a:t>Prioridades de Salud </a:t>
          </a:r>
          <a:endParaRPr lang="es-MX" sz="16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s-MX" sz="1600" b="1" dirty="0" smtClean="0"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s-MX" sz="1600" b="1" dirty="0">
              <a:latin typeface="Arial" panose="020B0604020202020204" pitchFamily="34" charset="0"/>
              <a:cs typeface="Arial" panose="020B0604020202020204" pitchFamily="34" charset="0"/>
            </a:rPr>
            <a:t>los Municipios </a:t>
          </a:r>
          <a:endParaRPr lang="es-E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59AC42-6D75-4C2C-8436-C3898F1CDC17}" type="parTrans" cxnId="{25B20E55-AD47-4967-8C71-0ACB14948E68}">
      <dgm:prSet/>
      <dgm:spPr/>
      <dgm:t>
        <a:bodyPr/>
        <a:lstStyle/>
        <a:p>
          <a:endParaRPr lang="es-ES"/>
        </a:p>
      </dgm:t>
    </dgm:pt>
    <dgm:pt modelId="{84B4D20A-A3D2-43E3-8134-22687580BE75}" type="sibTrans" cxnId="{25B20E55-AD47-4967-8C71-0ACB14948E68}">
      <dgm:prSet/>
      <dgm:spPr/>
      <dgm:t>
        <a:bodyPr/>
        <a:lstStyle/>
        <a:p>
          <a:endParaRPr lang="es-ES"/>
        </a:p>
      </dgm:t>
    </dgm:pt>
    <dgm:pt modelId="{E6508290-F9E4-40EB-8907-A75952093D04}" type="pres">
      <dgm:prSet presAssocID="{DC65466A-CC65-4C00-A46A-7C1615E02F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02430ED-B709-47A0-A55C-BBCFC10C72C6}" type="pres">
      <dgm:prSet presAssocID="{76150204-F172-490A-A747-75527162CBD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CA9AF57-8D68-45CE-8A1E-42E9E0E180B9}" type="pres">
      <dgm:prSet presAssocID="{B4DD2C93-6BAC-49DC-AC93-90CD3FD1F7E2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5A461C0-1686-4E44-8B3D-693B1A117696}" type="presOf" srcId="{76150204-F172-490A-A747-75527162CBDA}" destId="{402430ED-B709-47A0-A55C-BBCFC10C72C6}" srcOrd="0" destOrd="0" presId="urn:microsoft.com/office/officeart/2005/8/layout/arrow5"/>
    <dgm:cxn modelId="{6EAF30D8-F48C-4467-AF60-AA03F6BBC618}" type="presOf" srcId="{DC65466A-CC65-4C00-A46A-7C1615E02F7E}" destId="{E6508290-F9E4-40EB-8907-A75952093D04}" srcOrd="0" destOrd="0" presId="urn:microsoft.com/office/officeart/2005/8/layout/arrow5"/>
    <dgm:cxn modelId="{25B20E55-AD47-4967-8C71-0ACB14948E68}" srcId="{DC65466A-CC65-4C00-A46A-7C1615E02F7E}" destId="{B4DD2C93-6BAC-49DC-AC93-90CD3FD1F7E2}" srcOrd="1" destOrd="0" parTransId="{2D59AC42-6D75-4C2C-8436-C3898F1CDC17}" sibTransId="{84B4D20A-A3D2-43E3-8134-22687580BE75}"/>
    <dgm:cxn modelId="{B1B83C27-9A28-436E-BB72-F67783BF4EF6}" srcId="{DC65466A-CC65-4C00-A46A-7C1615E02F7E}" destId="{76150204-F172-490A-A747-75527162CBDA}" srcOrd="0" destOrd="0" parTransId="{622E0D6C-001A-42A3-BC20-89B27CBE7064}" sibTransId="{7AEF1D86-B499-44F2-8798-ED0640D2F7CA}"/>
    <dgm:cxn modelId="{0386DDED-612A-4DCD-939F-F1564233B415}" type="presOf" srcId="{B4DD2C93-6BAC-49DC-AC93-90CD3FD1F7E2}" destId="{BCA9AF57-8D68-45CE-8A1E-42E9E0E180B9}" srcOrd="0" destOrd="0" presId="urn:microsoft.com/office/officeart/2005/8/layout/arrow5"/>
    <dgm:cxn modelId="{828C1418-49F2-4E82-87A3-ED2D22007BEF}" type="presParOf" srcId="{E6508290-F9E4-40EB-8907-A75952093D04}" destId="{402430ED-B709-47A0-A55C-BBCFC10C72C6}" srcOrd="0" destOrd="0" presId="urn:microsoft.com/office/officeart/2005/8/layout/arrow5"/>
    <dgm:cxn modelId="{2B446289-BC18-4907-9A43-9CA0D12E6A6E}" type="presParOf" srcId="{E6508290-F9E4-40EB-8907-A75952093D04}" destId="{BCA9AF57-8D68-45CE-8A1E-42E9E0E180B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35652-CAE8-440A-9D22-33C7A2093B3F}">
      <dsp:nvSpPr>
        <dsp:cNvPr id="0" name=""/>
        <dsp:cNvSpPr/>
      </dsp:nvSpPr>
      <dsp:spPr>
        <a:xfrm>
          <a:off x="732680" y="4457586"/>
          <a:ext cx="396044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5A40D-1A5E-46C0-943E-3DD00CA03CAD}">
      <dsp:nvSpPr>
        <dsp:cNvPr id="0" name=""/>
        <dsp:cNvSpPr/>
      </dsp:nvSpPr>
      <dsp:spPr>
        <a:xfrm>
          <a:off x="732680" y="2933104"/>
          <a:ext cx="3960440" cy="0"/>
        </a:xfrm>
        <a:prstGeom prst="line">
          <a:avLst/>
        </a:prstGeom>
        <a:noFill/>
        <a:ln w="12700" cap="flat" cmpd="sng" algn="ctr">
          <a:solidFill>
            <a:srgbClr val="E642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75F15-A923-4939-8307-563A8FC13952}">
      <dsp:nvSpPr>
        <dsp:cNvPr id="0" name=""/>
        <dsp:cNvSpPr/>
      </dsp:nvSpPr>
      <dsp:spPr>
        <a:xfrm>
          <a:off x="732680" y="1493261"/>
          <a:ext cx="3960440" cy="0"/>
        </a:xfrm>
        <a:prstGeom prst="line">
          <a:avLst/>
        </a:prstGeom>
        <a:noFill/>
        <a:ln w="12700" cap="flat" cmpd="sng" algn="ctr">
          <a:solidFill>
            <a:srgbClr val="33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16DA4-9384-4617-BEAB-530C4C8FC950}">
      <dsp:nvSpPr>
        <dsp:cNvPr id="0" name=""/>
        <dsp:cNvSpPr/>
      </dsp:nvSpPr>
      <dsp:spPr>
        <a:xfrm>
          <a:off x="732680" y="447634"/>
          <a:ext cx="3960440" cy="0"/>
        </a:xfrm>
        <a:prstGeom prst="line">
          <a:avLst/>
        </a:prstGeom>
        <a:noFill/>
        <a:ln w="12700" cap="flat" cmpd="sng" algn="ctr">
          <a:solidFill>
            <a:srgbClr val="8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3B4A5-7210-4983-9837-81ECB64BC141}">
      <dsp:nvSpPr>
        <dsp:cNvPr id="0" name=""/>
        <dsp:cNvSpPr/>
      </dsp:nvSpPr>
      <dsp:spPr>
        <a:xfrm>
          <a:off x="2467161" y="964"/>
          <a:ext cx="1107374" cy="446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7161" y="964"/>
        <a:ext cx="1107374" cy="446670"/>
      </dsp:txXfrm>
    </dsp:sp>
    <dsp:sp modelId="{5C4A308D-8669-4336-85AE-6DD53399869A}">
      <dsp:nvSpPr>
        <dsp:cNvPr id="0" name=""/>
        <dsp:cNvSpPr/>
      </dsp:nvSpPr>
      <dsp:spPr>
        <a:xfrm>
          <a:off x="-732680" y="964"/>
          <a:ext cx="3960436" cy="4466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Agua Limpia</a:t>
          </a:r>
          <a:endParaRPr lang="es-MX" sz="1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710871" y="22773"/>
        <a:ext cx="3916818" cy="424861"/>
      </dsp:txXfrm>
    </dsp:sp>
    <dsp:sp modelId="{34709C4D-2F90-4172-9A99-52BD0D7DF6F8}">
      <dsp:nvSpPr>
        <dsp:cNvPr id="0" name=""/>
        <dsp:cNvSpPr/>
      </dsp:nvSpPr>
      <dsp:spPr>
        <a:xfrm>
          <a:off x="0" y="447634"/>
          <a:ext cx="3960440" cy="893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1" kern="1200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rPr>
            <a:t>Calidad en agua de consumo</a:t>
          </a:r>
          <a:endParaRPr lang="es-MX" sz="1400" b="1" kern="1200" dirty="0">
            <a:solidFill>
              <a:srgbClr val="8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1" kern="1200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rPr>
            <a:t>Tratamiento de aguas residuales</a:t>
          </a:r>
          <a:endParaRPr lang="es-MX" sz="1400" b="1" kern="1200" dirty="0">
            <a:solidFill>
              <a:srgbClr val="8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47634"/>
        <a:ext cx="3960440" cy="893474"/>
      </dsp:txXfrm>
    </dsp:sp>
    <dsp:sp modelId="{29DBAB63-B0AE-4976-A7A4-E35B17EE86CC}">
      <dsp:nvSpPr>
        <dsp:cNvPr id="0" name=""/>
        <dsp:cNvSpPr/>
      </dsp:nvSpPr>
      <dsp:spPr>
        <a:xfrm>
          <a:off x="1762394" y="936864"/>
          <a:ext cx="2930725" cy="446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2394" y="936864"/>
        <a:ext cx="2930725" cy="446670"/>
      </dsp:txXfrm>
    </dsp:sp>
    <dsp:sp modelId="{EB8EB0CE-27A7-4D48-9BF3-94564BA046C3}">
      <dsp:nvSpPr>
        <dsp:cNvPr id="0" name=""/>
        <dsp:cNvSpPr/>
      </dsp:nvSpPr>
      <dsp:spPr>
        <a:xfrm>
          <a:off x="-732680" y="1073062"/>
          <a:ext cx="3960436" cy="4466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lumMod val="5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Basura</a:t>
          </a:r>
          <a:endParaRPr lang="es-MX" sz="1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710871" y="1094871"/>
        <a:ext cx="3916818" cy="424861"/>
      </dsp:txXfrm>
    </dsp:sp>
    <dsp:sp modelId="{3EBD7861-9AC7-4D59-8E39-EF1510488F54}">
      <dsp:nvSpPr>
        <dsp:cNvPr id="0" name=""/>
        <dsp:cNvSpPr/>
      </dsp:nvSpPr>
      <dsp:spPr>
        <a:xfrm>
          <a:off x="0" y="1542217"/>
          <a:ext cx="3960440" cy="893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1" kern="1200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rPr>
            <a:t>Recolección orientada</a:t>
          </a:r>
          <a:endParaRPr lang="es-MX" sz="1400" b="1" kern="1200" dirty="0">
            <a:solidFill>
              <a:srgbClr val="8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1" kern="1200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rPr>
            <a:t>Cultura de separación</a:t>
          </a:r>
          <a:endParaRPr lang="es-MX" sz="1400" b="1" kern="1200" dirty="0">
            <a:solidFill>
              <a:srgbClr val="8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1" kern="1200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rPr>
            <a:t>Disposición final</a:t>
          </a:r>
          <a:endParaRPr lang="es-MX" sz="1400" b="1" kern="1200" dirty="0">
            <a:solidFill>
              <a:srgbClr val="8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42217"/>
        <a:ext cx="3960440" cy="893474"/>
      </dsp:txXfrm>
    </dsp:sp>
    <dsp:sp modelId="{238471D4-C566-4979-988F-3C330679ECAF}">
      <dsp:nvSpPr>
        <dsp:cNvPr id="0" name=""/>
        <dsp:cNvSpPr/>
      </dsp:nvSpPr>
      <dsp:spPr>
        <a:xfrm>
          <a:off x="1762394" y="2413507"/>
          <a:ext cx="2930725" cy="446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2394" y="2413507"/>
        <a:ext cx="2930725" cy="446670"/>
      </dsp:txXfrm>
    </dsp:sp>
    <dsp:sp modelId="{EB80AE27-C339-45AD-9892-30E36F81D2FA}">
      <dsp:nvSpPr>
        <dsp:cNvPr id="0" name=""/>
        <dsp:cNvSpPr/>
      </dsp:nvSpPr>
      <dsp:spPr>
        <a:xfrm>
          <a:off x="-732680" y="2503015"/>
          <a:ext cx="3960436" cy="446670"/>
        </a:xfrm>
        <a:prstGeom prst="round2SameRect">
          <a:avLst>
            <a:gd name="adj1" fmla="val 16670"/>
            <a:gd name="adj2" fmla="val 0"/>
          </a:avLst>
        </a:prstGeom>
        <a:solidFill>
          <a:srgbClr val="E6420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Mercados y Rastros</a:t>
          </a:r>
          <a:endParaRPr lang="es-MX" sz="1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710871" y="2524824"/>
        <a:ext cx="3916818" cy="424861"/>
      </dsp:txXfrm>
    </dsp:sp>
    <dsp:sp modelId="{3ABA5CF3-C438-40BB-96A8-A1D0E3FC1DB6}">
      <dsp:nvSpPr>
        <dsp:cNvPr id="0" name=""/>
        <dsp:cNvSpPr/>
      </dsp:nvSpPr>
      <dsp:spPr>
        <a:xfrm>
          <a:off x="0" y="2949682"/>
          <a:ext cx="3960440" cy="111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1" kern="1200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rPr>
            <a:t>Agua y sanitarios</a:t>
          </a:r>
          <a:endParaRPr lang="es-MX" sz="1400" b="1" kern="1200" dirty="0">
            <a:solidFill>
              <a:srgbClr val="8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1" kern="1200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rPr>
            <a:t>Manejo de alimentos</a:t>
          </a:r>
          <a:endParaRPr lang="es-MX" sz="1400" b="1" kern="1200" dirty="0">
            <a:solidFill>
              <a:srgbClr val="8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1" kern="1200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rPr>
            <a:t>Control de fauna nociva</a:t>
          </a:r>
          <a:endParaRPr lang="es-MX" sz="1400" b="1" kern="1200" dirty="0">
            <a:solidFill>
              <a:srgbClr val="8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1" kern="1200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rPr>
            <a:t>Disposición de basura</a:t>
          </a:r>
          <a:endParaRPr lang="es-MX" sz="1400" b="1" kern="1200" dirty="0">
            <a:solidFill>
              <a:srgbClr val="8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49682"/>
        <a:ext cx="3960440" cy="1117200"/>
      </dsp:txXfrm>
    </dsp:sp>
    <dsp:sp modelId="{E2DD8A33-826C-441D-933D-8B162949E4B3}">
      <dsp:nvSpPr>
        <dsp:cNvPr id="0" name=""/>
        <dsp:cNvSpPr/>
      </dsp:nvSpPr>
      <dsp:spPr>
        <a:xfrm>
          <a:off x="1762394" y="3978410"/>
          <a:ext cx="2930725" cy="446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kern="1200" dirty="0" smtClean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2394" y="3978410"/>
        <a:ext cx="2930725" cy="446670"/>
      </dsp:txXfrm>
    </dsp:sp>
    <dsp:sp modelId="{04A7DED2-F04A-4B68-8DBE-14A28D212283}">
      <dsp:nvSpPr>
        <dsp:cNvPr id="0" name=""/>
        <dsp:cNvSpPr/>
      </dsp:nvSpPr>
      <dsp:spPr>
        <a:xfrm>
          <a:off x="-732680" y="4048193"/>
          <a:ext cx="3960436" cy="446670"/>
        </a:xfrm>
        <a:prstGeom prst="round2SameRect">
          <a:avLst>
            <a:gd name="adj1" fmla="val 16670"/>
            <a:gd name="adj2" fmla="val 0"/>
          </a:avLst>
        </a:prstGeom>
        <a:solidFill>
          <a:srgbClr val="00206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Políticas Públicas y reglamentación</a:t>
          </a:r>
        </a:p>
      </dsp:txBody>
      <dsp:txXfrm>
        <a:off x="-710871" y="4070002"/>
        <a:ext cx="3916818" cy="424861"/>
      </dsp:txXfrm>
    </dsp:sp>
    <dsp:sp modelId="{F5EC8C8A-9194-4813-BC29-2D79FC409F84}">
      <dsp:nvSpPr>
        <dsp:cNvPr id="0" name=""/>
        <dsp:cNvSpPr/>
      </dsp:nvSpPr>
      <dsp:spPr>
        <a:xfrm>
          <a:off x="0" y="4536677"/>
          <a:ext cx="3960440" cy="1073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1" kern="1200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rPr>
            <a:t>Seguridad pública</a:t>
          </a:r>
          <a:endParaRPr lang="es-MX" sz="1400" b="1" kern="1200" dirty="0">
            <a:solidFill>
              <a:srgbClr val="8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1" kern="1200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rPr>
            <a:t>Control canino</a:t>
          </a:r>
          <a:endParaRPr lang="es-MX" sz="1400" b="1" kern="1200" dirty="0">
            <a:solidFill>
              <a:srgbClr val="8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1" kern="1200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rPr>
            <a:t>Accidentes</a:t>
          </a:r>
          <a:endParaRPr lang="es-MX" sz="1400" b="1" kern="1200" dirty="0">
            <a:solidFill>
              <a:srgbClr val="8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1" kern="1200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rPr>
            <a:t>Adicciones</a:t>
          </a:r>
          <a:endParaRPr lang="es-MX" sz="1400" b="1" kern="1200" dirty="0">
            <a:solidFill>
              <a:srgbClr val="8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536677"/>
        <a:ext cx="3960440" cy="10736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4AF78-9C3D-493F-8CA1-08A157BE3ECA}">
      <dsp:nvSpPr>
        <dsp:cNvPr id="0" name=""/>
        <dsp:cNvSpPr/>
      </dsp:nvSpPr>
      <dsp:spPr>
        <a:xfrm>
          <a:off x="2358997" y="-52433"/>
          <a:ext cx="1511354" cy="8461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Bienestar social</a:t>
          </a:r>
          <a:endParaRPr lang="es-MX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00305" y="-11125"/>
        <a:ext cx="1428738" cy="763577"/>
      </dsp:txXfrm>
    </dsp:sp>
    <dsp:sp modelId="{2097AF64-C57A-4367-B281-DB5DB9894FC6}">
      <dsp:nvSpPr>
        <dsp:cNvPr id="0" name=""/>
        <dsp:cNvSpPr/>
      </dsp:nvSpPr>
      <dsp:spPr>
        <a:xfrm>
          <a:off x="1853944" y="517250"/>
          <a:ext cx="3380942" cy="3380942"/>
        </a:xfrm>
        <a:custGeom>
          <a:avLst/>
          <a:gdLst/>
          <a:ahLst/>
          <a:cxnLst/>
          <a:rect l="0" t="0" r="0" b="0"/>
          <a:pathLst>
            <a:path>
              <a:moveTo>
                <a:pt x="2027376" y="33912"/>
              </a:moveTo>
              <a:arcTo wR="1690471" hR="1690471" stAng="16889749" swAng="2272968"/>
            </a:path>
          </a:pathLst>
        </a:custGeom>
        <a:noFill/>
        <a:ln w="57150" cap="flat" cmpd="sng" algn="ctr">
          <a:solidFill>
            <a:srgbClr val="0070C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FBA98-E950-4638-A19D-66C91DD657B4}">
      <dsp:nvSpPr>
        <dsp:cNvPr id="0" name=""/>
        <dsp:cNvSpPr/>
      </dsp:nvSpPr>
      <dsp:spPr>
        <a:xfrm>
          <a:off x="4251045" y="1115641"/>
          <a:ext cx="1511354" cy="846193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Orden y seguridad pública</a:t>
          </a:r>
          <a:endParaRPr lang="es-MX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92353" y="1156949"/>
        <a:ext cx="1428738" cy="763577"/>
      </dsp:txXfrm>
    </dsp:sp>
    <dsp:sp modelId="{A2891C07-CEDA-4427-A657-433636E9D0FE}">
      <dsp:nvSpPr>
        <dsp:cNvPr id="0" name=""/>
        <dsp:cNvSpPr/>
      </dsp:nvSpPr>
      <dsp:spPr>
        <a:xfrm>
          <a:off x="1758808" y="734746"/>
          <a:ext cx="3380942" cy="3380942"/>
        </a:xfrm>
        <a:custGeom>
          <a:avLst/>
          <a:gdLst/>
          <a:ahLst/>
          <a:cxnLst/>
          <a:rect l="0" t="0" r="0" b="0"/>
          <a:pathLst>
            <a:path>
              <a:moveTo>
                <a:pt x="3319164" y="1237643"/>
              </a:moveTo>
              <a:arcTo wR="1690471" hR="1690471" stAng="20667743" swAng="2226080"/>
            </a:path>
          </a:pathLst>
        </a:custGeom>
        <a:noFill/>
        <a:ln w="57150" cap="flat" cmpd="sng" algn="ctr">
          <a:solidFill>
            <a:srgbClr val="3BC587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9C1747-FA5E-4796-8D43-62FBC5688FA3}">
      <dsp:nvSpPr>
        <dsp:cNvPr id="0" name=""/>
        <dsp:cNvSpPr/>
      </dsp:nvSpPr>
      <dsp:spPr>
        <a:xfrm>
          <a:off x="3833757" y="3056709"/>
          <a:ext cx="1785989" cy="846193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Servicios públicos municipales</a:t>
          </a:r>
          <a:endParaRPr lang="es-MX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5065" y="3098017"/>
        <a:ext cx="1703373" cy="763577"/>
      </dsp:txXfrm>
    </dsp:sp>
    <dsp:sp modelId="{BFA6C53B-E523-4AD8-8690-96FF8AC2734E}">
      <dsp:nvSpPr>
        <dsp:cNvPr id="0" name=""/>
        <dsp:cNvSpPr/>
      </dsp:nvSpPr>
      <dsp:spPr>
        <a:xfrm>
          <a:off x="1825728" y="674932"/>
          <a:ext cx="3380942" cy="3380942"/>
        </a:xfrm>
        <a:custGeom>
          <a:avLst/>
          <a:gdLst/>
          <a:ahLst/>
          <a:cxnLst/>
          <a:rect l="0" t="0" r="0" b="0"/>
          <a:pathLst>
            <a:path>
              <a:moveTo>
                <a:pt x="2380572" y="3233667"/>
              </a:moveTo>
              <a:arcTo wR="1690471" hR="1690471" stAng="3954379" swAng="2840649"/>
            </a:path>
          </a:pathLst>
        </a:custGeom>
        <a:noFill/>
        <a:ln w="57150" cap="flat" cmpd="sng" algn="ctr">
          <a:solidFill>
            <a:srgbClr val="49B75B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C55D8-26A3-44C8-AC86-61F126EBCF9E}">
      <dsp:nvSpPr>
        <dsp:cNvPr id="0" name=""/>
        <dsp:cNvSpPr/>
      </dsp:nvSpPr>
      <dsp:spPr>
        <a:xfrm>
          <a:off x="834354" y="2842676"/>
          <a:ext cx="2001847" cy="1172156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Actividades particulares/ infracciones y sanciones</a:t>
          </a:r>
          <a:endParaRPr lang="es-MX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1574" y="2899896"/>
        <a:ext cx="1887407" cy="1057716"/>
      </dsp:txXfrm>
    </dsp:sp>
    <dsp:sp modelId="{E718AA2B-9416-42DC-B13D-8338BB8D8EBD}">
      <dsp:nvSpPr>
        <dsp:cNvPr id="0" name=""/>
        <dsp:cNvSpPr/>
      </dsp:nvSpPr>
      <dsp:spPr>
        <a:xfrm>
          <a:off x="1316964" y="591155"/>
          <a:ext cx="3380942" cy="3380942"/>
        </a:xfrm>
        <a:custGeom>
          <a:avLst/>
          <a:gdLst/>
          <a:ahLst/>
          <a:cxnLst/>
          <a:rect l="0" t="0" r="0" b="0"/>
          <a:pathLst>
            <a:path>
              <a:moveTo>
                <a:pt x="92810" y="2242896"/>
              </a:moveTo>
              <a:arcTo wR="1690471" hR="1690471" stAng="9655566" swAng="1843882"/>
            </a:path>
          </a:pathLst>
        </a:custGeom>
        <a:noFill/>
        <a:ln w="57150" cap="flat" cmpd="sng" algn="ctr">
          <a:solidFill>
            <a:srgbClr val="92D05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62D61-952F-47CB-A54E-74A48E9B400C}">
      <dsp:nvSpPr>
        <dsp:cNvPr id="0" name=""/>
        <dsp:cNvSpPr/>
      </dsp:nvSpPr>
      <dsp:spPr>
        <a:xfrm>
          <a:off x="682101" y="1084914"/>
          <a:ext cx="1511354" cy="846193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Protección ecológica</a:t>
          </a:r>
          <a:endParaRPr lang="es-MX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3409" y="1126222"/>
        <a:ext cx="1428738" cy="763577"/>
      </dsp:txXfrm>
    </dsp:sp>
    <dsp:sp modelId="{B49460AC-6BBB-427C-A02C-FB345391CC13}">
      <dsp:nvSpPr>
        <dsp:cNvPr id="0" name=""/>
        <dsp:cNvSpPr/>
      </dsp:nvSpPr>
      <dsp:spPr>
        <a:xfrm>
          <a:off x="1287894" y="431417"/>
          <a:ext cx="3380942" cy="3380942"/>
        </a:xfrm>
        <a:custGeom>
          <a:avLst/>
          <a:gdLst/>
          <a:ahLst/>
          <a:cxnLst/>
          <a:rect l="0" t="0" r="0" b="0"/>
          <a:pathLst>
            <a:path>
              <a:moveTo>
                <a:pt x="360917" y="646449"/>
              </a:moveTo>
              <a:arcTo wR="1690471" hR="1690471" stAng="13088430" swAng="1803808"/>
            </a:path>
          </a:pathLst>
        </a:custGeom>
        <a:noFill/>
        <a:ln w="571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430ED-B709-47A0-A55C-BBCFC10C72C6}">
      <dsp:nvSpPr>
        <dsp:cNvPr id="0" name=""/>
        <dsp:cNvSpPr/>
      </dsp:nvSpPr>
      <dsp:spPr>
        <a:xfrm rot="16200000">
          <a:off x="491" y="335623"/>
          <a:ext cx="3392753" cy="3392753"/>
        </a:xfrm>
        <a:prstGeom prst="downArrow">
          <a:avLst>
            <a:gd name="adj1" fmla="val 50000"/>
            <a:gd name="adj2" fmla="val 35000"/>
          </a:avLst>
        </a:prstGeom>
        <a:solidFill>
          <a:srgbClr val="92D05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latin typeface="Arial" panose="020B0604020202020204" pitchFamily="34" charset="0"/>
              <a:cs typeface="Arial" panose="020B0604020202020204" pitchFamily="34" charset="0"/>
              <a:sym typeface="Gotham Medium"/>
            </a:rPr>
            <a:t>Programas municipales de Promoción de la Salud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latin typeface="Arial" panose="020B0604020202020204" pitchFamily="34" charset="0"/>
              <a:cs typeface="Arial" panose="020B0604020202020204" pitchFamily="34" charset="0"/>
              <a:sym typeface="Gotham Medium"/>
            </a:rPr>
            <a:t>Prioridades de salud de las comunidades</a:t>
          </a:r>
          <a:r>
            <a:rPr lang="es-MX" sz="1600" b="1" kern="1200" dirty="0">
              <a:latin typeface="Arial" panose="020B0604020202020204" pitchFamily="34" charset="0"/>
              <a:cs typeface="Arial" panose="020B0604020202020204" pitchFamily="34" charset="0"/>
              <a:sym typeface="Gotham Medium"/>
            </a:rPr>
            <a:t>.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491" y="1183811"/>
        <a:ext cx="2799021" cy="1696377"/>
      </dsp:txXfrm>
    </dsp:sp>
    <dsp:sp modelId="{BCA9AF57-8D68-45CE-8A1E-42E9E0E180B9}">
      <dsp:nvSpPr>
        <dsp:cNvPr id="0" name=""/>
        <dsp:cNvSpPr/>
      </dsp:nvSpPr>
      <dsp:spPr>
        <a:xfrm rot="5400000">
          <a:off x="3597056" y="335623"/>
          <a:ext cx="3392753" cy="3392753"/>
        </a:xfrm>
        <a:prstGeom prst="downArrow">
          <a:avLst>
            <a:gd name="adj1" fmla="val 50000"/>
            <a:gd name="adj2" fmla="val 35000"/>
          </a:avLst>
        </a:prstGeom>
        <a:solidFill>
          <a:srgbClr val="92D05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latin typeface="Arial" panose="020B0604020202020204" pitchFamily="34" charset="0"/>
              <a:cs typeface="Arial" panose="020B0604020202020204" pitchFamily="34" charset="0"/>
            </a:rPr>
            <a:t>Planes de Desarrollo Municipal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latin typeface="Arial" panose="020B0604020202020204" pitchFamily="34" charset="0"/>
              <a:cs typeface="Arial" panose="020B0604020202020204" pitchFamily="34" charset="0"/>
            </a:rPr>
            <a:t>Prioridades de Salud </a:t>
          </a:r>
          <a:endParaRPr lang="es-MX" sz="16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s-MX" sz="1600" b="1" kern="1200" dirty="0">
              <a:latin typeface="Arial" panose="020B0604020202020204" pitchFamily="34" charset="0"/>
              <a:cs typeface="Arial" panose="020B0604020202020204" pitchFamily="34" charset="0"/>
            </a:rPr>
            <a:t>los Municipios </a:t>
          </a:r>
          <a:endParaRPr lang="es-E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190788" y="1183811"/>
        <a:ext cx="2799021" cy="1696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fichas"/>
  <dgm:desc val="Se usa para mostrar bloques de información no secuencial o agrupados. Funciona bien con listas con una cantidad pequeña de texto de Nivel 1. El primer elemento de Nivel 2 se muestra junto al texto de Nivel 1. El resto de texto de Nivel 2 aparece debajo del texto de Ni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6BC639-1507-418D-809A-DC3020D92C65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625EA4-D4B0-4598-A34B-F65A2A611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8032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57787C-1E9B-4910-B66B-DB4A265A46C3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0BBBF4-B17F-44E4-8049-FB065AF903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6116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mtClean="0"/>
              <a:t>.</a:t>
            </a:r>
          </a:p>
        </p:txBody>
      </p:sp>
      <p:sp>
        <p:nvSpPr>
          <p:cNvPr id="3482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F287C34-06B4-4635-9FE3-EE74926C2CAF}" type="slidenum">
              <a:rPr lang="es-MX" altLang="es-MX" smtClean="0"/>
              <a:pPr/>
              <a:t>22</a:t>
            </a:fld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181356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79F74D6-BEBD-49A9-9900-D8538F915AED}" type="slidenum">
              <a:rPr lang="es-ES" altLang="es-MX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s-ES" altLang="es-MX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00475" y="8542338"/>
            <a:ext cx="29067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5F09CADF-A19E-4592-B6C0-88CC71E15A2E}" type="slidenum">
              <a:rPr lang="es-ES" altLang="es-MX" sz="1200">
                <a:latin typeface="Trebuchet MS" panose="020B0603020202020204" pitchFamily="34" charset="0"/>
              </a:rPr>
              <a:pPr algn="r" eaLnBrk="1" hangingPunct="1"/>
              <a:t>23</a:t>
            </a:fld>
            <a:endParaRPr lang="es-ES" altLang="es-MX" sz="1200">
              <a:latin typeface="Trebuchet MS" panose="020B0603020202020204" pitchFamily="34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11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41D9-C8BA-44A0-BD50-143BE33422DC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DCA0-7794-4F69-BE40-73F1A6912C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646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41D9-C8BA-44A0-BD50-143BE33422DC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DCA0-7794-4F69-BE40-73F1A6912C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050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41D9-C8BA-44A0-BD50-143BE33422DC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DCA0-7794-4F69-BE40-73F1A6912C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1813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005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107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614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502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578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847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605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0" y="397932"/>
            <a:ext cx="3943350" cy="12419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</a:t>
            </a:r>
            <a:endParaRPr lang="es-MX" dirty="0"/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1225550" y="1896533"/>
            <a:ext cx="7289800" cy="42804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122024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3" y="1162843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41D9-C8BA-44A0-BD50-143BE33422DC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DCA0-7794-4F69-BE40-73F1A6912C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0916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41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41D9-C8BA-44A0-BD50-143BE33422DC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DCA0-7794-4F69-BE40-73F1A6912C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927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41D9-C8BA-44A0-BD50-143BE33422DC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DCA0-7794-4F69-BE40-73F1A6912C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897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41D9-C8BA-44A0-BD50-143BE33422DC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DCA0-7794-4F69-BE40-73F1A6912C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587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41D9-C8BA-44A0-BD50-143BE33422DC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DCA0-7794-4F69-BE40-73F1A6912C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697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41D9-C8BA-44A0-BD50-143BE33422DC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DCA0-7794-4F69-BE40-73F1A6912C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747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41D9-C8BA-44A0-BD50-143BE33422DC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DCA0-7794-4F69-BE40-73F1A6912C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799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41D9-C8BA-44A0-BD50-143BE33422DC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DCA0-7794-4F69-BE40-73F1A6912C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268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E41D9-C8BA-44A0-BD50-143BE33422DC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2DCA0-7794-4F69-BE40-73F1A6912C36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41" y="93830"/>
            <a:ext cx="172531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3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8" r:id="rId15"/>
    <p:sldLayoutId id="2147483689" r:id="rId16"/>
    <p:sldLayoutId id="2147483691" r:id="rId17"/>
    <p:sldLayoutId id="2147483693" r:id="rId18"/>
    <p:sldLayoutId id="2147483694" r:id="rId19"/>
    <p:sldLayoutId id="2147483696" r:id="rId2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8.jpg"/><Relationship Id="rId7" Type="http://schemas.openxmlformats.org/officeDocument/2006/relationships/diagramData" Target="../diagrams/data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11" Type="http://schemas.microsoft.com/office/2007/relationships/diagramDrawing" Target="../diagrams/drawing2.xml"/><Relationship Id="rId5" Type="http://schemas.openxmlformats.org/officeDocument/2006/relationships/image" Target="../media/image10.jpg"/><Relationship Id="rId10" Type="http://schemas.openxmlformats.org/officeDocument/2006/relationships/diagramColors" Target="../diagrams/colors2.xml"/><Relationship Id="rId4" Type="http://schemas.openxmlformats.org/officeDocument/2006/relationships/image" Target="../media/image9.jpeg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4.png"/><Relationship Id="rId5" Type="http://schemas.openxmlformats.org/officeDocument/2006/relationships/image" Target="../media/image53.emf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780" y="984998"/>
            <a:ext cx="5466440" cy="307900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51124" y="4350158"/>
            <a:ext cx="818599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MX" sz="3200" b="1" dirty="0" smtClean="0">
                <a:ln/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“La </a:t>
            </a:r>
            <a:r>
              <a:rPr lang="es-MX" sz="3200" b="1" dirty="0">
                <a:ln/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municipal </a:t>
            </a:r>
            <a:endParaRPr lang="es-MX" sz="3200" b="1" dirty="0" smtClean="0">
              <a:ln/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3200" b="1" dirty="0" smtClean="0">
                <a:ln/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MX" sz="3200" b="1" dirty="0">
                <a:ln/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 impulsor de la salud </a:t>
            </a:r>
            <a:r>
              <a:rPr lang="es-MX" sz="3200" b="1" dirty="0" smtClean="0">
                <a:ln/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pública”</a:t>
            </a:r>
            <a:endParaRPr lang="es-MX" sz="3200" b="1" dirty="0">
              <a:ln/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200" b="1" dirty="0">
              <a:ln/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06" y="4033000"/>
            <a:ext cx="2157413" cy="111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82" y="1897052"/>
            <a:ext cx="1854780" cy="1234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8" descr="diferentes 0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824" y="4372771"/>
            <a:ext cx="2064813" cy="154930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525" y="799140"/>
            <a:ext cx="1727042" cy="1247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20" y="1657350"/>
            <a:ext cx="2028799" cy="1519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CuadroTexto"/>
          <p:cNvSpPr txBox="1"/>
          <p:nvPr/>
        </p:nvSpPr>
        <p:spPr bwMode="auto">
          <a:xfrm>
            <a:off x="3527684" y="3037145"/>
            <a:ext cx="23217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 responsabilidades de los municipios se vinculan con la salud pública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69567014"/>
              </p:ext>
            </p:extLst>
          </p:nvPr>
        </p:nvGraphicFramePr>
        <p:xfrm>
          <a:off x="1466850" y="1657350"/>
          <a:ext cx="622935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2148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0353" y="253495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Gobierno municipal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409741" y="2124746"/>
            <a:ext cx="1982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Promueve el desarrollo local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Da rumbo y conducción a las políticas públicas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2053761" y="2571436"/>
            <a:ext cx="714375" cy="61436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brir llave 4"/>
          <p:cNvSpPr/>
          <p:nvPr/>
        </p:nvSpPr>
        <p:spPr>
          <a:xfrm>
            <a:off x="5424920" y="2150556"/>
            <a:ext cx="259128" cy="1705433"/>
          </a:xfrm>
          <a:prstGeom prst="lef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742610" y="2257238"/>
            <a:ext cx="27155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Crecimiento económico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Democracia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Progreso social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420254" y="486511"/>
            <a:ext cx="6303491" cy="10156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/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MX"/>
            </a:defPPr>
            <a:lvl1pPr marL="274638" algn="ctr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None/>
              <a:defRPr sz="2400" b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Por qué es importante la participación </a:t>
            </a:r>
          </a:p>
          <a:p>
            <a:r>
              <a:rPr lang="es-MX" dirty="0"/>
              <a:t>municipal en salud pública</a:t>
            </a:r>
          </a:p>
        </p:txBody>
      </p:sp>
      <p:pic>
        <p:nvPicPr>
          <p:cNvPr id="11" name="Picture 2" descr="https://encrypted-tbn3.gstatic.com/images?q=tbn:ANd9GcRpuOiG1nXIRx9BNTZtnT3JmxwJTIFezlHrOJOi5Q15UvMrOl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740" y="4137091"/>
            <a:ext cx="2400106" cy="159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alamos.gob.mx/img/12670253_482532375269919_604197650481432922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4157261"/>
            <a:ext cx="2424655" cy="161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851" y="4120684"/>
            <a:ext cx="2500313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1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23975" y="1812122"/>
            <a:ext cx="6448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Soluciones integrales a problemas multicausales</a:t>
            </a:r>
          </a:p>
          <a:p>
            <a:pPr algn="ctr"/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Mejoramiento de entornos</a:t>
            </a:r>
          </a:p>
          <a:p>
            <a:pPr algn="ctr"/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Participación comunitaria </a:t>
            </a:r>
          </a:p>
          <a:p>
            <a:pPr algn="ctr"/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628776" y="656724"/>
            <a:ext cx="5877264" cy="49859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/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MX"/>
            </a:defPPr>
            <a:lvl1pPr marL="274638" algn="ctr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None/>
              <a:defRPr sz="2400" b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Con la Participación Municipal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21178301"/>
              </p:ext>
            </p:extLst>
          </p:nvPr>
        </p:nvGraphicFramePr>
        <p:xfrm>
          <a:off x="1058076" y="2920572"/>
          <a:ext cx="699030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87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358152" y="1764054"/>
            <a:ext cx="6385813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800"/>
              </a:spcBef>
              <a:buClr>
                <a:srgbClr val="4F6228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altLang="es-MX" sz="2000" dirty="0"/>
              <a:t>La voluntad política y el liderazgo en el municipio, son fundamentales para avanzar en las acciones que se desarrollen y para darle rumbo y conducción a las mismas.</a:t>
            </a:r>
          </a:p>
          <a:p>
            <a:pPr algn="just" eaLnBrk="1" hangingPunct="1">
              <a:spcBef>
                <a:spcPts val="1800"/>
              </a:spcBef>
              <a:buClr>
                <a:srgbClr val="4F6228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altLang="es-MX" sz="2000" dirty="0"/>
              <a:t>La inversión en educación y salud tiene alta rentabilidad social y contribuye significativamente al crecimiento económico.</a:t>
            </a:r>
          </a:p>
          <a:p>
            <a:pPr algn="just" eaLnBrk="1" hangingPunct="1">
              <a:spcBef>
                <a:spcPts val="1800"/>
              </a:spcBef>
              <a:buClr>
                <a:srgbClr val="4F6228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altLang="es-MX" sz="2000" dirty="0"/>
              <a:t>La igualdad de oportunidades educativas y de salud, es necesaria para que todos los mexicanos puedan participar plenamente en las actividades productivas. </a:t>
            </a:r>
            <a:endParaRPr lang="es-MX" altLang="es-MX" sz="2000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994882" y="911789"/>
            <a:ext cx="5183981" cy="52956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/>
            </a:outerShdw>
          </a:effectLst>
          <a:extLst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MX"/>
            </a:defPPr>
            <a:lvl1pPr marL="274638" algn="ctr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None/>
              <a:defRPr sz="2400" b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sz="2800" dirty="0"/>
              <a:t>Salud y municipio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1058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Rot="1" noChangeArrowheads="1"/>
          </p:cNvSpPr>
          <p:nvPr/>
        </p:nvSpPr>
        <p:spPr bwMode="auto">
          <a:xfrm>
            <a:off x="1143000" y="934347"/>
            <a:ext cx="6858000" cy="56630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/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274638" algn="ctr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s-MX" sz="28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Municipios Saludables: Nivel local</a:t>
            </a: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2643850" y="1872569"/>
            <a:ext cx="5616178" cy="41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800"/>
              </a:spcBef>
              <a:buClr>
                <a:srgbClr val="4F6228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altLang="es-MX" sz="2000" dirty="0">
                <a:latin typeface="+mn-lt"/>
              </a:rPr>
              <a:t>Los municipios saludables han probado ser  una de las iniciativas más efectivas para promover la salud</a:t>
            </a:r>
          </a:p>
          <a:p>
            <a:pPr algn="just" eaLnBrk="1" hangingPunct="1">
              <a:spcBef>
                <a:spcPts val="1800"/>
              </a:spcBef>
              <a:buClr>
                <a:srgbClr val="4F6228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altLang="es-MX" sz="2000" dirty="0">
                <a:latin typeface="+mn-lt"/>
              </a:rPr>
              <a:t>Persigue facilitar los procesos para que las personas puedan mejorar sus condiciones de vida y, en consecuencia, su salud</a:t>
            </a:r>
          </a:p>
          <a:p>
            <a:pPr algn="just" eaLnBrk="1" hangingPunct="1">
              <a:spcBef>
                <a:spcPts val="1800"/>
              </a:spcBef>
              <a:buClr>
                <a:srgbClr val="4F6228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altLang="es-MX" sz="2000" dirty="0">
                <a:latin typeface="+mn-lt"/>
              </a:rPr>
              <a:t>La estrategia básica es construir y fortalecer alianzas entre las autoridades locales, la comunidad y otros sectores presentes en el ámbito municipal</a:t>
            </a:r>
          </a:p>
          <a:p>
            <a:pPr algn="just" eaLnBrk="1" hangingPunct="1">
              <a:spcBef>
                <a:spcPts val="1800"/>
              </a:spcBef>
              <a:buClr>
                <a:srgbClr val="4F6228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altLang="es-MX" sz="2000" dirty="0">
                <a:latin typeface="+mn-lt"/>
              </a:rPr>
              <a:t>Su enfoque es intersectorial</a:t>
            </a:r>
            <a:endParaRPr lang="es-MX" altLang="es-MX" sz="2000" dirty="0"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49" y="2029583"/>
            <a:ext cx="1876806" cy="371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6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371600" y="1628355"/>
            <a:ext cx="6493880" cy="4575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spcBef>
                <a:spcPts val="450"/>
              </a:spcBef>
              <a:buClr>
                <a:schemeClr val="accent3">
                  <a:lumMod val="50000"/>
                </a:schemeClr>
              </a:buClr>
              <a:buSzPct val="150000"/>
              <a:defRPr/>
            </a:pPr>
            <a:r>
              <a:rPr lang="es-MX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Donde están las personas, donde suceden las cosas… </a:t>
            </a:r>
          </a:p>
          <a:p>
            <a:pPr marL="0" lvl="2" algn="just">
              <a:spcBef>
                <a:spcPts val="450"/>
              </a:spcBef>
              <a:buClr>
                <a:schemeClr val="accent3">
                  <a:lumMod val="50000"/>
                </a:schemeClr>
              </a:buClr>
              <a:buSzPct val="150000"/>
              <a:defRPr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Municipio</a:t>
            </a:r>
          </a:p>
          <a:p>
            <a:pPr marL="685800" lvl="4" indent="-342900" algn="just">
              <a:spcBef>
                <a:spcPts val="450"/>
              </a:spcBef>
              <a:buClr>
                <a:schemeClr val="accent3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orden de gobierno más cercano a las personas.</a:t>
            </a:r>
          </a:p>
          <a:p>
            <a:pPr marL="685800" lvl="4" indent="-342900" algn="just">
              <a:spcBef>
                <a:spcPts val="450"/>
              </a:spcBef>
              <a:buClr>
                <a:schemeClr val="accent3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Reciben las necesidades.</a:t>
            </a:r>
          </a:p>
          <a:p>
            <a:pPr marL="685800" lvl="4" indent="-342900" algn="just">
              <a:spcBef>
                <a:spcPts val="450"/>
              </a:spcBef>
              <a:buClr>
                <a:schemeClr val="accent3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Tienen la capacidad de conocerlas.</a:t>
            </a:r>
          </a:p>
          <a:p>
            <a:pPr marL="685800" lvl="4" indent="-342900" algn="just">
              <a:spcBef>
                <a:spcPts val="450"/>
              </a:spcBef>
              <a:buClr>
                <a:schemeClr val="accent3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MEJOR POSICIONADO PARA ABORDAR LOS PROBLEMAS INTERSECTORIALMENTE: todos los Sectores confluyen en lo Local.</a:t>
            </a:r>
          </a:p>
          <a:p>
            <a:pPr marL="0" lvl="2" algn="just">
              <a:spcBef>
                <a:spcPts val="450"/>
              </a:spcBef>
              <a:buClr>
                <a:schemeClr val="accent3">
                  <a:lumMod val="50000"/>
                </a:schemeClr>
              </a:buClr>
              <a:buSzPct val="150000"/>
              <a:defRPr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Jurisdicción Sanitaria</a:t>
            </a:r>
          </a:p>
          <a:p>
            <a:pPr marL="685800" lvl="4" indent="-342900" algn="just">
              <a:spcBef>
                <a:spcPts val="450"/>
              </a:spcBef>
              <a:buClr>
                <a:schemeClr val="accent3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celda organizacional diseñada para acercar la acción de salud pública al orden local.</a:t>
            </a:r>
          </a:p>
          <a:p>
            <a:pPr marL="685800" lvl="4" indent="-342900" algn="just">
              <a:spcBef>
                <a:spcPts val="450"/>
              </a:spcBef>
              <a:buClr>
                <a:schemeClr val="accent3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INTERFASE NATURAL entre los Servicios de Salud y el Municipio.</a:t>
            </a:r>
          </a:p>
        </p:txBody>
      </p:sp>
      <p:sp>
        <p:nvSpPr>
          <p:cNvPr id="5" name="Rectangle 2"/>
          <p:cNvSpPr>
            <a:spLocks noRot="1" noChangeArrowheads="1"/>
          </p:cNvSpPr>
          <p:nvPr/>
        </p:nvSpPr>
        <p:spPr bwMode="auto">
          <a:xfrm>
            <a:off x="2841254" y="635948"/>
            <a:ext cx="3429000" cy="56630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/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274638" algn="ctr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s-MX" sz="28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Nivel local</a:t>
            </a:r>
          </a:p>
        </p:txBody>
      </p:sp>
    </p:spTree>
    <p:extLst>
      <p:ext uri="{BB962C8B-B14F-4D97-AF65-F5344CB8AC3E}">
        <p14:creationId xmlns:p14="http://schemas.microsoft.com/office/powerpoint/2010/main" val="40665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71600" y="2204864"/>
            <a:ext cx="7427912" cy="4525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Bef>
                <a:spcPct val="20000"/>
              </a:spcBef>
              <a:buSzPct val="120000"/>
              <a:buFont typeface="Courier New" pitchFamily="49" charset="0"/>
              <a:buChar char="o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Implicar actos y acciones de los gobernantes, dirigidos a solucionar problemas específicos que afectan el bienestar, la calidad de vida y la salud de la población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buSzPct val="120000"/>
              <a:buFont typeface="Courier New" pitchFamily="49" charset="0"/>
              <a:buChar char="o"/>
            </a:pP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20000"/>
              </a:spcBef>
              <a:buSzPct val="120000"/>
              <a:buFont typeface="Courier New" pitchFamily="49" charset="0"/>
              <a:buChar char="o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Crear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un entorno de apoyo que permita a las personas mejorar su calidad de vida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buSzPct val="120000"/>
              <a:buFont typeface="Courier New" pitchFamily="49" charset="0"/>
              <a:buChar char="o"/>
            </a:pP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20000"/>
              </a:spcBef>
              <a:buSzPct val="120000"/>
              <a:buFont typeface="Courier New" pitchFamily="49" charset="0"/>
              <a:buChar char="o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Posibilitar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facilitar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 los ciudadanos a tomar decisiones convenientes y transformar los entornos sociales y físicos.</a:t>
            </a:r>
          </a:p>
          <a:p>
            <a:pPr marL="342900" indent="-342900" algn="just">
              <a:spcBef>
                <a:spcPct val="20000"/>
              </a:spcBef>
              <a:buSzPct val="120000"/>
              <a:buFont typeface="Courier New" pitchFamily="49" charset="0"/>
              <a:buChar char="o"/>
            </a:pP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20000"/>
              </a:spcBef>
              <a:buSzPct val="120000"/>
              <a:buFont typeface="Courier New" pitchFamily="49" charset="0"/>
              <a:buChar char="o"/>
            </a:pP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5496" y="916854"/>
            <a:ext cx="9084022" cy="98411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/>
            </a:outerShdw>
          </a:effectLst>
          <a:extLst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MX"/>
            </a:defPPr>
            <a:lvl1pPr marL="274638" algn="ctr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None/>
              <a:defRPr sz="2800" b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sz="2400" dirty="0"/>
              <a:t>Finalidad de incorporar acciones municipales a favor </a:t>
            </a:r>
            <a:endParaRPr lang="es-MX" sz="2400" dirty="0" smtClean="0"/>
          </a:p>
          <a:p>
            <a:r>
              <a:rPr lang="es-MX" sz="2400" dirty="0" smtClean="0"/>
              <a:t>del </a:t>
            </a:r>
            <a:r>
              <a:rPr lang="es-MX" sz="2400" dirty="0"/>
              <a:t>bienestar </a:t>
            </a:r>
            <a:r>
              <a:rPr lang="es-MX" sz="2400" dirty="0" smtClean="0"/>
              <a:t>de </a:t>
            </a:r>
            <a:r>
              <a:rPr lang="es-MX" sz="2400" dirty="0"/>
              <a:t>las comunidades: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82162" y="5221064"/>
            <a:ext cx="7381875" cy="89255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600" b="1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PLAN MUNICIPAL DE </a:t>
            </a:r>
            <a:r>
              <a:rPr lang="es-MX" sz="1600" b="1" i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DESARROLLO.</a:t>
            </a:r>
            <a:r>
              <a:rPr lang="es-MX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 estar vinculado con los planes nacionales y estatales, para establecer  líneas de acción y coordinación a favor de la población</a:t>
            </a:r>
            <a:r>
              <a:rPr lang="es-MX" sz="2000" b="1" i="1" dirty="0" smtClean="0"/>
              <a:t>.</a:t>
            </a:r>
            <a:endParaRPr lang="es-MX" sz="2000" b="1" i="1" dirty="0"/>
          </a:p>
        </p:txBody>
      </p:sp>
    </p:spTree>
    <p:extLst>
      <p:ext uri="{BB962C8B-B14F-4D97-AF65-F5344CB8AC3E}">
        <p14:creationId xmlns:p14="http://schemas.microsoft.com/office/powerpoint/2010/main" val="4853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5559" y="1597678"/>
            <a:ext cx="5188004" cy="1142799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defPPr>
              <a:defRPr lang="es-MX"/>
            </a:defPPr>
            <a:lvl1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bg2">
                    <a:lumMod val="50000"/>
                  </a:schemeClr>
                </a:solidFill>
                <a:ea typeface="MS PGothic" panose="020B0600070205080204" pitchFamily="34" charset="-128"/>
                <a:cs typeface="MS PGothic" charset="0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MS PGothic" panose="020B0600070205080204" pitchFamily="34" charset="-128"/>
                <a:cs typeface="MS PGothic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MS PGothic" panose="020B0600070205080204" pitchFamily="34" charset="-128"/>
                <a:cs typeface="MS PGothic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MS PGothic" panose="020B0600070205080204" pitchFamily="34" charset="-128"/>
                <a:cs typeface="MS PGothic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MS PGothic" panose="020B0600070205080204" pitchFamily="34" charset="-128"/>
                <a:cs typeface="MS PGothic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</a:defRPr>
            </a:lvl9pPr>
          </a:lstStyle>
          <a:p>
            <a:pPr algn="ctr"/>
            <a:r>
              <a:rPr lang="es-MX" dirty="0"/>
              <a:t>Estrategia Nacional para la Prevención y Control del sobrepeso, la obesidad y la diabetes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26109" y="228582"/>
            <a:ext cx="7111142" cy="9048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/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274638" algn="ctr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s-MX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Red Mexicana en las prioridades nacionales de salud</a:t>
            </a:r>
          </a:p>
        </p:txBody>
      </p:sp>
      <p:pic>
        <p:nvPicPr>
          <p:cNvPr id="7" name="Picture 2" descr="http://promocion.salud.gob.mx/dgps/img1/MAS_VALE_PREVEN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394" y="1518874"/>
            <a:ext cx="3099815" cy="129404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753034" y="3626769"/>
            <a:ext cx="765315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ejorar los niveles de bienestar de la población y contribuir a la </a:t>
            </a:r>
            <a:r>
              <a:rPr lang="es-MX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sustentabilidad del </a:t>
            </a:r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nacional al desacelerar el </a:t>
            </a:r>
            <a:r>
              <a:rPr lang="es-MX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incremento </a:t>
            </a:r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</a:t>
            </a:r>
            <a:r>
              <a:rPr lang="es-MX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prevalencia de </a:t>
            </a:r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sobrepeso y obesidad en </a:t>
            </a:r>
            <a:r>
              <a:rPr lang="es-MX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mexicanos</a:t>
            </a:r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fin de revertir la epidemia de </a:t>
            </a:r>
            <a:r>
              <a:rPr lang="es-MX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enfermedades </a:t>
            </a:r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MX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transmisibles</a:t>
            </a:r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particularmente la diabetes mellitus tipo 2, </a:t>
            </a:r>
            <a:r>
              <a:rPr lang="es-MX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través </a:t>
            </a:r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intervenciones de salud pública, un modelo integral de </a:t>
            </a:r>
            <a:r>
              <a:rPr lang="es-MX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</a:t>
            </a:r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médica </a:t>
            </a:r>
            <a:r>
              <a:rPr lang="es-MX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políticas </a:t>
            </a:r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públicas intersectoriales.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02193" y="2956547"/>
            <a:ext cx="2944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El objetivo</a:t>
            </a:r>
            <a:endParaRPr lang="es-MX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6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11" descr="http://2.bp.blogspot.com/-6tvmgUvChC4/TVRbTItHixI/AAAAAAAAEAs/dSiJitzvU_o/s1600/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135" b="21212"/>
          <a:stretch/>
        </p:blipFill>
        <p:spPr bwMode="auto">
          <a:xfrm>
            <a:off x="4572000" y="82805"/>
            <a:ext cx="358135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sultado de imagen para agua potable en escuel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570" y="58216"/>
            <a:ext cx="3442447" cy="223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Ferias de alimentacio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758" y="4158625"/>
            <a:ext cx="3418113" cy="2563585"/>
          </a:xfrm>
          <a:prstGeom prst="rect">
            <a:avLst/>
          </a:prstGeom>
        </p:spPr>
      </p:pic>
      <p:pic>
        <p:nvPicPr>
          <p:cNvPr id="8" name="Picture 12" descr="ruta-en-bic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0" y="4513207"/>
            <a:ext cx="3731663" cy="234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Resultado de imagen para comedores escolar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17" y="2274209"/>
            <a:ext cx="3731663" cy="223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Frutas y verduras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44" y="1930425"/>
            <a:ext cx="2952328" cy="22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42912" y="2217215"/>
            <a:ext cx="3786188" cy="586128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defPPr>
              <a:defRPr lang="es-MX"/>
            </a:defPPr>
            <a:lvl1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bg2">
                    <a:lumMod val="50000"/>
                  </a:schemeClr>
                </a:solidFill>
                <a:ea typeface="MS PGothic" panose="020B0600070205080204" pitchFamily="34" charset="-128"/>
                <a:cs typeface="MS PGothic" charset="0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MS PGothic" panose="020B0600070205080204" pitchFamily="34" charset="-128"/>
                <a:cs typeface="MS PGothic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MS PGothic" panose="020B0600070205080204" pitchFamily="34" charset="-128"/>
                <a:cs typeface="MS PGothic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MS PGothic" panose="020B0600070205080204" pitchFamily="34" charset="-128"/>
                <a:cs typeface="MS PGothic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MS PGothic" panose="020B0600070205080204" pitchFamily="34" charset="-128"/>
                <a:cs typeface="MS PGothic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</a:defRPr>
            </a:lvl9pPr>
          </a:lstStyle>
          <a:p>
            <a:r>
              <a:rPr lang="es-MX" dirty="0"/>
              <a:t>Estrategia Nacional para la prevención del embarazo en adolescentes</a:t>
            </a:r>
          </a:p>
        </p:txBody>
      </p:sp>
      <p:pic>
        <p:nvPicPr>
          <p:cNvPr id="7" name="Picture 6" descr="http://www.elespectador.com/files/imagecache/560_width_display/imagenprincipal/596cb4781acd44fd4f548a10b63d1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74" y="3263268"/>
            <a:ext cx="3101601" cy="206588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026109" y="228582"/>
            <a:ext cx="7111142" cy="9048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/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274638" algn="ctr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s-MX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Red Mexicana en las prioridades nacionales de salud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229100" y="3697939"/>
            <a:ext cx="47669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Reducir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el número de embarazos en adolescentes en México con</a:t>
            </a:r>
          </a:p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absoluto respeto a los derechos humanos, particularmente los derechos sexuales y reproductivos.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728447" y="2852764"/>
            <a:ext cx="2070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es-MX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696325" y="1339904"/>
            <a:ext cx="7768295" cy="17312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dirty="0">
                <a:ln/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importancia de la participación municipal en las prioridades </a:t>
            </a:r>
          </a:p>
          <a:p>
            <a:pPr algn="ctr"/>
            <a:r>
              <a:rPr lang="es-ES" sz="3600" b="1" dirty="0">
                <a:ln/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salud pública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623" y="3924680"/>
            <a:ext cx="2793206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6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29829" y="2773428"/>
            <a:ext cx="7227794" cy="3394472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Impulsar la formación, capacitación de grupos y redes de adolescentes y jóvenes en el ámbito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comunitario.</a:t>
            </a: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Promover el acceso de las y los adolescentes a los programas sociales y su participación en actividades de difusión para la prevención del embarazo en adolescentes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Realizar encuentros entre prestadores de servicios de salud y adolescentes en el ámbito local para diseñar conjuntamente estrategias que acerquen los servicios de salud sexual y reproductiva a las y los adolescentes.</a:t>
            </a:r>
          </a:p>
        </p:txBody>
      </p:sp>
      <p:pic>
        <p:nvPicPr>
          <p:cNvPr id="4" name="Picture 6" descr="http://www.elespectador.com/files/imagecache/560_width_display/imagenprincipal/596cb4781acd44fd4f548a10b63d11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863252"/>
            <a:ext cx="1987191" cy="132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 CuadroTexto"/>
          <p:cNvSpPr txBox="1"/>
          <p:nvPr/>
        </p:nvSpPr>
        <p:spPr>
          <a:xfrm>
            <a:off x="3130192" y="1140198"/>
            <a:ext cx="5327431" cy="46705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/>
            </a:outerShdw>
          </a:effectLst>
          <a:extLst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MX"/>
            </a:defPPr>
            <a:lvl1pPr marL="274638" algn="ctr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None/>
              <a:defRPr sz="2400" b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Acciones </a:t>
            </a:r>
            <a:r>
              <a:rPr lang="es-MX" dirty="0" smtClean="0"/>
              <a:t>municipales a </a:t>
            </a:r>
            <a:r>
              <a:rPr lang="es-MX" dirty="0"/>
              <a:t>realizar</a:t>
            </a:r>
          </a:p>
        </p:txBody>
      </p:sp>
    </p:spTree>
    <p:extLst>
      <p:ext uri="{BB962C8B-B14F-4D97-AF65-F5344CB8AC3E}">
        <p14:creationId xmlns:p14="http://schemas.microsoft.com/office/powerpoint/2010/main" val="279141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457200" y="2185987"/>
            <a:ext cx="1828800" cy="1215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400" dirty="0" err="1"/>
              <a:t>Mayaro</a:t>
            </a:r>
            <a:r>
              <a:rPr lang="es-MX" sz="2400" dirty="0"/>
              <a:t> </a:t>
            </a:r>
          </a:p>
          <a:p>
            <a:pPr algn="ctr">
              <a:defRPr/>
            </a:pPr>
            <a:r>
              <a:rPr lang="es-MX" sz="2400" dirty="0"/>
              <a:t>2016-2017</a:t>
            </a:r>
          </a:p>
        </p:txBody>
      </p:sp>
      <p:sp>
        <p:nvSpPr>
          <p:cNvPr id="4" name="Elipse 3"/>
          <p:cNvSpPr/>
          <p:nvPr/>
        </p:nvSpPr>
        <p:spPr>
          <a:xfrm>
            <a:off x="5686425" y="2185987"/>
            <a:ext cx="2571750" cy="1215629"/>
          </a:xfrm>
          <a:prstGeom prst="ellipse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400" dirty="0" err="1"/>
              <a:t>Chikungunya</a:t>
            </a:r>
            <a:endParaRPr lang="es-MX" sz="2400" dirty="0"/>
          </a:p>
          <a:p>
            <a:pPr algn="ctr">
              <a:defRPr/>
            </a:pPr>
            <a:r>
              <a:rPr lang="es-MX" sz="2400" dirty="0"/>
              <a:t>2014</a:t>
            </a:r>
          </a:p>
        </p:txBody>
      </p:sp>
      <p:sp>
        <p:nvSpPr>
          <p:cNvPr id="5" name="Elipse 4"/>
          <p:cNvSpPr/>
          <p:nvPr/>
        </p:nvSpPr>
        <p:spPr>
          <a:xfrm>
            <a:off x="1900238" y="4570810"/>
            <a:ext cx="1828800" cy="1215628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400" dirty="0"/>
              <a:t>Dengue 1978</a:t>
            </a:r>
          </a:p>
        </p:txBody>
      </p:sp>
      <p:sp>
        <p:nvSpPr>
          <p:cNvPr id="6" name="Elipse 5"/>
          <p:cNvSpPr/>
          <p:nvPr/>
        </p:nvSpPr>
        <p:spPr>
          <a:xfrm>
            <a:off x="6865144" y="4570810"/>
            <a:ext cx="1828800" cy="12156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400" dirty="0" err="1"/>
              <a:t>Zika</a:t>
            </a:r>
            <a:endParaRPr lang="es-MX" sz="2400" dirty="0"/>
          </a:p>
          <a:p>
            <a:pPr algn="ctr">
              <a:defRPr/>
            </a:pPr>
            <a:r>
              <a:rPr lang="es-MX" sz="2400" dirty="0"/>
              <a:t>2015</a:t>
            </a:r>
          </a:p>
        </p:txBody>
      </p:sp>
      <p:pic>
        <p:nvPicPr>
          <p:cNvPr id="46086" name="Picture 2" descr="Image result for mapa de méxic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7E0"/>
              </a:clrFrom>
              <a:clrTo>
                <a:srgbClr val="E7E7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760935"/>
            <a:ext cx="48006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805393" y="1406656"/>
            <a:ext cx="3943350" cy="12419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Arbovirosis</a:t>
            </a:r>
            <a:endParaRPr lang="es-MX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48696" y="407470"/>
            <a:ext cx="7111142" cy="9048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/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274638" algn="ctr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s-MX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Red Mexicana en las prioridades nacionales de salud</a:t>
            </a:r>
          </a:p>
        </p:txBody>
      </p:sp>
    </p:spTree>
    <p:extLst>
      <p:ext uri="{BB962C8B-B14F-4D97-AF65-F5344CB8AC3E}">
        <p14:creationId xmlns:p14="http://schemas.microsoft.com/office/powerpoint/2010/main" val="20264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4548" y="1024998"/>
            <a:ext cx="7886700" cy="498598"/>
          </a:xfrm>
          <a:noFill/>
          <a:ln>
            <a:noFill/>
          </a:ln>
          <a:effectLst>
            <a:outerShdw dist="17961" dir="2700000" algn="ctr" rotWithShape="0">
              <a:srgbClr val="5F5F5F"/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274638" algn="ctr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</a:pPr>
            <a:r>
              <a:rPr lang="es-MX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Participación Municipal e Intersectorial</a:t>
            </a:r>
          </a:p>
        </p:txBody>
      </p:sp>
      <p:sp>
        <p:nvSpPr>
          <p:cNvPr id="33795" name="Marcador de contenido 2"/>
          <p:cNvSpPr txBox="1">
            <a:spLocks/>
          </p:cNvSpPr>
          <p:nvPr/>
        </p:nvSpPr>
        <p:spPr bwMode="auto">
          <a:xfrm>
            <a:off x="757238" y="1677663"/>
            <a:ext cx="7784010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s-MX" altLang="es-MX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Coordinar acciones con los Municipios y otros sectores para:</a:t>
            </a:r>
            <a:endParaRPr lang="es-MX" altLang="es-MX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Marcador de contenido 2"/>
          <p:cNvSpPr>
            <a:spLocks noGrp="1"/>
          </p:cNvSpPr>
          <p:nvPr>
            <p:ph idx="1"/>
          </p:nvPr>
        </p:nvSpPr>
        <p:spPr>
          <a:xfrm>
            <a:off x="326934" y="2311495"/>
            <a:ext cx="3717669" cy="429101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Reforzar los Servicios Públicos responsabilidad del Municipio (agua, basura, panteones, parques, entre otros)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Gestión con otros sectores 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CEMEX, CONAGUA, SEDATU, SEDESOL (recolección de llantas, mejoramiento de la vivienda, saneamiento, PET)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s-MX" sz="2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797" name="Grupo 3"/>
          <p:cNvGrpSpPr>
            <a:grpSpLocks/>
          </p:cNvGrpSpPr>
          <p:nvPr/>
        </p:nvGrpSpPr>
        <p:grpSpPr bwMode="auto">
          <a:xfrm>
            <a:off x="4572000" y="2509838"/>
            <a:ext cx="4430316" cy="3131344"/>
            <a:chOff x="1485900" y="2058527"/>
            <a:chExt cx="5907136" cy="4174731"/>
          </a:xfrm>
        </p:grpSpPr>
        <p:pic>
          <p:nvPicPr>
            <p:cNvPr id="9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5900" y="3974459"/>
              <a:ext cx="3052788" cy="17175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33799" name="Grupo 2"/>
            <p:cNvGrpSpPr>
              <a:grpSpLocks/>
            </p:cNvGrpSpPr>
            <p:nvPr/>
          </p:nvGrpSpPr>
          <p:grpSpPr bwMode="auto">
            <a:xfrm>
              <a:off x="1684033" y="2058527"/>
              <a:ext cx="5709003" cy="4174731"/>
              <a:chOff x="1684033" y="2058527"/>
              <a:chExt cx="5709003" cy="4174731"/>
            </a:xfrm>
          </p:grpSpPr>
          <p:pic>
            <p:nvPicPr>
              <p:cNvPr id="10" name="Imagen 204"/>
              <p:cNvPicPr/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84340" y="2058527"/>
                <a:ext cx="2655908" cy="146353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1" name="Picture 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27562" y="4564953"/>
                <a:ext cx="2965474" cy="166830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33802" name="Picture 1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9706" y="2751546"/>
                <a:ext cx="2812113" cy="1537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75101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394" y="4900613"/>
            <a:ext cx="201811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 descr="C:\Users\310-USUARIO7\Documents\Documentos\Dengue\2012\Limpieza_de_costas_dia_de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66" y="4900613"/>
            <a:ext cx="1607344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2" descr="Title #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4882754"/>
            <a:ext cx="1601391" cy="92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879182"/>
            <a:ext cx="1053704" cy="9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754" y="4891088"/>
            <a:ext cx="177284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32" y="4894660"/>
            <a:ext cx="1654969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Rectángulo 9"/>
          <p:cNvSpPr>
            <a:spLocks noChangeArrowheads="1"/>
          </p:cNvSpPr>
          <p:nvPr/>
        </p:nvSpPr>
        <p:spPr bwMode="auto">
          <a:xfrm>
            <a:off x="1057276" y="990143"/>
            <a:ext cx="6778228" cy="49859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/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274638" algn="ctr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s-MX" altLang="es-MX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Participación Social y Comunitaria para:</a:t>
            </a:r>
          </a:p>
        </p:txBody>
      </p:sp>
      <p:sp>
        <p:nvSpPr>
          <p:cNvPr id="31753" name="CuadroTexto 1"/>
          <p:cNvSpPr txBox="1">
            <a:spLocks noChangeArrowheads="1"/>
          </p:cNvSpPr>
          <p:nvPr/>
        </p:nvSpPr>
        <p:spPr bwMode="auto">
          <a:xfrm>
            <a:off x="339328" y="1655110"/>
            <a:ext cx="828079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800100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Mejoramiento de la vivienda:</a:t>
            </a:r>
            <a:endParaRPr lang="es-ES" alt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lnSpc>
                <a:spcPct val="100000"/>
              </a:lnSpc>
              <a:spcBef>
                <a:spcPct val="0"/>
              </a:spcBef>
              <a:buClr>
                <a:srgbClr val="006600"/>
              </a:buClr>
              <a:buSzPct val="150000"/>
            </a:pPr>
            <a:r>
              <a:rPr lang="es-MX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Instalación de mallas de mosquitero en puertas y ventanas.</a:t>
            </a:r>
            <a:endParaRPr lang="es-ES" alt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Manejo del ambiente:</a:t>
            </a:r>
            <a:endParaRPr lang="es-ES" alt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lnSpc>
                <a:spcPct val="100000"/>
              </a:lnSpc>
              <a:spcBef>
                <a:spcPct val="0"/>
              </a:spcBef>
              <a:buClr>
                <a:srgbClr val="006600"/>
              </a:buClr>
              <a:buSzPct val="150000"/>
            </a:pPr>
            <a:r>
              <a:rPr lang="es-MX" alt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Gestionar la </a:t>
            </a:r>
            <a:r>
              <a:rPr lang="es-MX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participación de otras dependencias, en el ámbito de su competencia, para realizar acciones de promoción, prevención y control de las enfermedades transmitidas por vector.</a:t>
            </a:r>
          </a:p>
          <a:p>
            <a:pPr lvl="1" algn="just" eaLnBrk="1" hangingPunct="1">
              <a:lnSpc>
                <a:spcPct val="100000"/>
              </a:lnSpc>
              <a:spcBef>
                <a:spcPct val="0"/>
              </a:spcBef>
              <a:buClr>
                <a:srgbClr val="006600"/>
              </a:buClr>
              <a:buSzPct val="150000"/>
            </a:pPr>
            <a:r>
              <a:rPr lang="es-MX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Jornadas de limpieza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Ferias de salud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Actividades lúdicas </a:t>
            </a:r>
          </a:p>
          <a:p>
            <a:pPr lvl="1" algn="just" eaLnBrk="1" hangingPunct="1">
              <a:lnSpc>
                <a:spcPct val="100000"/>
              </a:lnSpc>
              <a:spcBef>
                <a:spcPct val="0"/>
              </a:spcBef>
              <a:buClr>
                <a:srgbClr val="006600"/>
              </a:buClr>
              <a:buSzPct val="150000"/>
            </a:pPr>
            <a:r>
              <a:rPr lang="es-MX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Desfiles, botargas, juegos, títeres, </a:t>
            </a:r>
            <a:r>
              <a:rPr lang="es-MX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sociodramas</a:t>
            </a:r>
            <a:endParaRPr lang="es-MX" alt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lnSpc>
                <a:spcPct val="100000"/>
              </a:lnSpc>
              <a:spcBef>
                <a:spcPct val="0"/>
              </a:spcBef>
              <a:buClr>
                <a:srgbClr val="006600"/>
              </a:buClr>
              <a:buSzPct val="150000"/>
            </a:pPr>
            <a:endParaRPr lang="es-ES" alt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001000" y="952500"/>
            <a:ext cx="998935" cy="50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275627284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86071" y="1049837"/>
            <a:ext cx="5059718" cy="49859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/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274638" algn="ctr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s-ES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Mercadotecnia Social en Salud </a:t>
            </a:r>
          </a:p>
        </p:txBody>
      </p:sp>
      <p:sp>
        <p:nvSpPr>
          <p:cNvPr id="37891" name="Rectangle 11"/>
          <p:cNvSpPr>
            <a:spLocks noChangeArrowheads="1"/>
          </p:cNvSpPr>
          <p:nvPr/>
        </p:nvSpPr>
        <p:spPr bwMode="auto">
          <a:xfrm>
            <a:off x="453629" y="1834754"/>
            <a:ext cx="8165306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50850" indent="-2714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 algn="just"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2"/>
              </a:buBlip>
            </a:pPr>
            <a:r>
              <a:rPr lang="es-ES" altLang="es-MX" sz="2000" dirty="0">
                <a:latin typeface="Arial" panose="020B0604020202020204" pitchFamily="34" charset="0"/>
              </a:rPr>
              <a:t>Difundir en todos los medios disponibles, los materiales educativos e informativos disponibles para Dengue, </a:t>
            </a:r>
            <a:r>
              <a:rPr lang="es-ES" altLang="es-MX" sz="2000" dirty="0" err="1">
                <a:latin typeface="Arial" panose="020B0604020202020204" pitchFamily="34" charset="0"/>
              </a:rPr>
              <a:t>Chikungunya</a:t>
            </a:r>
            <a:r>
              <a:rPr lang="es-ES" altLang="es-MX" sz="2000" dirty="0">
                <a:latin typeface="Arial" panose="020B0604020202020204" pitchFamily="34" charset="0"/>
              </a:rPr>
              <a:t> y </a:t>
            </a:r>
            <a:r>
              <a:rPr lang="es-ES" altLang="es-MX" sz="2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Zika</a:t>
            </a:r>
            <a:r>
              <a:rPr lang="es-ES" altLang="es-MX" sz="2000" dirty="0">
                <a:latin typeface="Arial" panose="020B0604020202020204" pitchFamily="34" charset="0"/>
              </a:rPr>
              <a:t>.</a:t>
            </a:r>
          </a:p>
          <a:p>
            <a:pPr lvl="1" algn="just"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Blip>
                <a:blip r:embed="rId2"/>
              </a:buBlip>
            </a:pPr>
            <a:endParaRPr lang="es-ES" altLang="es-MX" sz="2000" dirty="0">
              <a:latin typeface="Arial" panose="020B0604020202020204" pitchFamily="34" charset="0"/>
            </a:endParaRPr>
          </a:p>
          <a:p>
            <a:pPr lvl="1" algn="just"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endParaRPr lang="es-ES" altLang="es-MX" sz="2000" dirty="0">
              <a:latin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001000" y="952500"/>
            <a:ext cx="998935" cy="50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35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5052" y="3242364"/>
            <a:ext cx="2486838" cy="287625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023" y="3095382"/>
            <a:ext cx="2311004" cy="3050131"/>
          </a:xfrm>
          <a:prstGeom prst="rect">
            <a:avLst/>
          </a:prstGeom>
          <a:effectLst>
            <a:glow rad="3302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5496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4835" y="1626437"/>
            <a:ext cx="4638154" cy="696686"/>
          </a:xfrm>
          <a:solidFill>
            <a:schemeClr val="bg1"/>
          </a:solidFill>
        </p:spPr>
        <p:txBody>
          <a:bodyPr anchor="b"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s-MX" sz="2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Programa Especial de Cambio Climático 2014-2018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5543" y="2082357"/>
            <a:ext cx="5140138" cy="2018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Programa Sectorial de Salud </a:t>
            </a:r>
            <a:endParaRPr lang="es-MX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es-MX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</a:t>
            </a:r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. Reducir los riesgos que afectan la salud de la población en cualquier actividad de su vida</a:t>
            </a: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4795" y="271827"/>
            <a:ext cx="7111142" cy="9048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/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274638" algn="ctr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s-MX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Red Mexicana en las prioridades </a:t>
            </a:r>
            <a:r>
              <a:rPr lang="es-MX" sz="2400" b="1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nacionales de salud</a:t>
            </a:r>
            <a:endParaRPr lang="es-MX" sz="2400" b="1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33713" t="11328" r="34738" b="15712"/>
          <a:stretch/>
        </p:blipFill>
        <p:spPr>
          <a:xfrm>
            <a:off x="6123615" y="1290125"/>
            <a:ext cx="2274867" cy="295914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 descr="Cambio Climático 60x90 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366" y="4508778"/>
            <a:ext cx="3523129" cy="23549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182" y="4101353"/>
            <a:ext cx="2904571" cy="245707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196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753033" y="1378936"/>
            <a:ext cx="4760260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2100" b="1" i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Programa Especial de Cambio Climático</a:t>
            </a:r>
          </a:p>
          <a:p>
            <a:pPr algn="ctr"/>
            <a:r>
              <a:rPr lang="es-ES" sz="2100" b="1" i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Actividades complementarias </a:t>
            </a:r>
          </a:p>
          <a:p>
            <a:pPr algn="ctr"/>
            <a:endParaRPr lang="es-ES" sz="2400" b="1" i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123866"/>
              </p:ext>
            </p:extLst>
          </p:nvPr>
        </p:nvGraphicFramePr>
        <p:xfrm>
          <a:off x="1116270" y="2732785"/>
          <a:ext cx="7072990" cy="3543609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7072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Actividades de educación en cambio climático</a:t>
                      </a:r>
                      <a:endParaRPr lang="es-MX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26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r>
                        <a:rPr lang="es-MX" sz="2000" b="1" dirty="0" smtClean="0">
                          <a:effectLst/>
                        </a:rPr>
                        <a:t>7. Diseñar </a:t>
                      </a:r>
                      <a:r>
                        <a:rPr lang="es-MX" sz="2000" b="1" dirty="0">
                          <a:effectLst/>
                        </a:rPr>
                        <a:t>e implementar </a:t>
                      </a:r>
                      <a:r>
                        <a:rPr lang="es-MX" sz="2000" b="1" dirty="0">
                          <a:solidFill>
                            <a:srgbClr val="FF0000"/>
                          </a:solidFill>
                          <a:effectLst/>
                        </a:rPr>
                        <a:t>en los municipios </a:t>
                      </a:r>
                      <a:r>
                        <a:rPr lang="es-MX" sz="2000" b="1" dirty="0">
                          <a:effectLst/>
                        </a:rPr>
                        <a:t>una estrategia de </a:t>
                      </a:r>
                      <a:r>
                        <a:rPr lang="es-MX" sz="2000" b="1" dirty="0">
                          <a:solidFill>
                            <a:srgbClr val="FF0000"/>
                          </a:solidFill>
                          <a:effectLst/>
                        </a:rPr>
                        <a:t>comunicación educativa </a:t>
                      </a:r>
                      <a:r>
                        <a:rPr lang="es-MX" sz="2000" b="1" dirty="0">
                          <a:effectLst/>
                        </a:rPr>
                        <a:t>sobre los efectos de cambio climático en salud </a:t>
                      </a:r>
                      <a:r>
                        <a:rPr lang="es-MX" sz="2000" b="1" dirty="0">
                          <a:solidFill>
                            <a:srgbClr val="FF0000"/>
                          </a:solidFill>
                          <a:effectLst/>
                        </a:rPr>
                        <a:t>(DGPS</a:t>
                      </a:r>
                      <a:r>
                        <a:rPr lang="es-MX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).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Pct val="85000"/>
                        <a:buFont typeface="Wingdings" panose="05000000000000000000" pitchFamily="2" charset="2"/>
                        <a:buNone/>
                      </a:pPr>
                      <a:endParaRPr lang="es-MX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6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20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Actividades para reforzar los instrumentos de política pública en materia de cambio climático</a:t>
                      </a:r>
                      <a:endParaRPr lang="es-MX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94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 Consolidar un Grupo de Trabajo </a:t>
                      </a:r>
                      <a:r>
                        <a:rPr lang="es-MX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Intrasectorial</a:t>
                      </a:r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la evaluación de las acciones del sector salud en materia de cambio climático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(COFEPRIS, INSP, </a:t>
                      </a:r>
                      <a:r>
                        <a:rPr lang="es-MX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DGPS, </a:t>
                      </a:r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CENAVECE, DGPLADES, DGE, entre otras).</a:t>
                      </a:r>
                      <a:endParaRPr lang="es-MX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15" y="1156447"/>
            <a:ext cx="2214010" cy="109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Título"/>
          <p:cNvSpPr txBox="1">
            <a:spLocks/>
          </p:cNvSpPr>
          <p:nvPr/>
        </p:nvSpPr>
        <p:spPr>
          <a:xfrm>
            <a:off x="210542" y="2185981"/>
            <a:ext cx="4400551" cy="857250"/>
          </a:xfrm>
          <a:prstGeom prst="rect">
            <a:avLst/>
          </a:prstGeom>
        </p:spPr>
        <p:txBody>
          <a:bodyPr>
            <a:noAutofit/>
          </a:bodyPr>
          <a:lstStyle>
            <a:lvl1pPr defTabSz="914377">
              <a:lnSpc>
                <a:spcPct val="90000"/>
              </a:lnSpc>
              <a:spcBef>
                <a:spcPct val="0"/>
              </a:spcBef>
              <a:buNone/>
              <a:defRPr sz="5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800" dirty="0"/>
              <a:t>Estrategia transversal e integral</a:t>
            </a:r>
            <a:br>
              <a:rPr lang="es-MX" sz="1800" dirty="0"/>
            </a:br>
            <a:r>
              <a:rPr lang="es-MX" sz="1800" dirty="0"/>
              <a:t>Comisión Intersecretarial </a:t>
            </a:r>
            <a:br>
              <a:rPr lang="es-MX" sz="1800" dirty="0"/>
            </a:br>
            <a:r>
              <a:rPr lang="es-MX" sz="1800" dirty="0"/>
              <a:t>Participan 19 entidades públicas</a:t>
            </a:r>
            <a:endParaRPr lang="es-ES_tradnl" sz="1800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99570" y="1557108"/>
            <a:ext cx="4661460" cy="586128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defPPr>
              <a:defRPr lang="es-MX"/>
            </a:defPPr>
            <a:lvl1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bg2">
                    <a:lumMod val="50000"/>
                  </a:schemeClr>
                </a:solidFill>
                <a:ea typeface="MS PGothic" panose="020B0600070205080204" pitchFamily="34" charset="-128"/>
                <a:cs typeface="MS PGothic" charset="0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MS PGothic" panose="020B0600070205080204" pitchFamily="34" charset="-128"/>
                <a:cs typeface="MS PGothic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MS PGothic" panose="020B0600070205080204" pitchFamily="34" charset="-128"/>
                <a:cs typeface="MS PGothic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MS PGothic" panose="020B0600070205080204" pitchFamily="34" charset="-128"/>
                <a:cs typeface="MS PGothic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  <a:ea typeface="MS PGothic" panose="020B0600070205080204" pitchFamily="34" charset="-128"/>
                <a:cs typeface="MS PGothic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/>
              </a:defRPr>
            </a:lvl9pPr>
          </a:lstStyle>
          <a:p>
            <a:r>
              <a:rPr lang="es-MX" dirty="0"/>
              <a:t>Cruzada Nacional contra el Hambre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6631320" y="1347581"/>
            <a:ext cx="1342485" cy="1856661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ángulo 14"/>
          <p:cNvSpPr/>
          <p:nvPr/>
        </p:nvSpPr>
        <p:spPr>
          <a:xfrm>
            <a:off x="1044795" y="271827"/>
            <a:ext cx="7111142" cy="9048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/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274638" algn="ctr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s-MX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Red Mexicana en las prioridades </a:t>
            </a:r>
            <a:r>
              <a:rPr lang="es-MX" sz="2400" b="1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nacionales de salud</a:t>
            </a:r>
            <a:endParaRPr lang="es-MX" sz="2400" b="1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39891"/>
              </p:ext>
            </p:extLst>
          </p:nvPr>
        </p:nvGraphicFramePr>
        <p:xfrm>
          <a:off x="642969" y="3085976"/>
          <a:ext cx="5233396" cy="3230829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5233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7629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itchFamily="2" charset="2"/>
                        <a:buNone/>
                      </a:pPr>
                      <a:endParaRPr lang="es-MX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itchFamily="2" charset="2"/>
                        <a:buChar char="§"/>
                      </a:pPr>
                      <a:r>
                        <a:rPr lang="es-MX" sz="1800" b="1" dirty="0" smtClean="0">
                          <a:solidFill>
                            <a:schemeClr val="tx1"/>
                          </a:solidFill>
                          <a:effectLst/>
                        </a:rPr>
                        <a:t>Alimentación correcta</a:t>
                      </a:r>
                      <a:endParaRPr lang="es-MX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itchFamily="2" charset="2"/>
                        <a:buChar char="§"/>
                      </a:pPr>
                      <a:r>
                        <a:rPr lang="es-MX" sz="1800" b="1" dirty="0" smtClean="0">
                          <a:solidFill>
                            <a:schemeClr val="tx1"/>
                          </a:solidFill>
                          <a:effectLst/>
                        </a:rPr>
                        <a:t>Alimentación en el embarazo</a:t>
                      </a:r>
                      <a:endParaRPr lang="es-MX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itchFamily="2" charset="2"/>
                        <a:buChar char="§"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Micronutrimentos: vitamina A,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hierro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yodo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calcio</a:t>
                      </a:r>
                      <a:endParaRPr lang="es-MX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itchFamily="2" charset="2"/>
                        <a:buChar char="§"/>
                      </a:pPr>
                      <a:r>
                        <a:rPr lang="es-MX" sz="1800" b="1" dirty="0" smtClean="0">
                          <a:solidFill>
                            <a:schemeClr val="tx1"/>
                          </a:solidFill>
                          <a:effectLst/>
                        </a:rPr>
                        <a:t>Alimentación en menores de 1 año (lactancia materna  y alimentación complementaria)</a:t>
                      </a:r>
                      <a:endParaRPr lang="es-MX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itchFamily="2" charset="2"/>
                        <a:buChar char="§"/>
                      </a:pPr>
                      <a:r>
                        <a:rPr lang="es-MX" sz="1800" b="1" dirty="0" smtClean="0">
                          <a:solidFill>
                            <a:schemeClr val="tx1"/>
                          </a:solidFill>
                          <a:effectLst/>
                        </a:rPr>
                        <a:t>Higiene personal </a:t>
                      </a:r>
                      <a:endParaRPr lang="es-MX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itchFamily="2" charset="2"/>
                        <a:buChar char="§"/>
                      </a:pPr>
                      <a:r>
                        <a:rPr lang="es-MX" sz="1800" b="1" dirty="0" smtClean="0">
                          <a:solidFill>
                            <a:schemeClr val="tx1"/>
                          </a:solidFill>
                          <a:effectLst/>
                        </a:rPr>
                        <a:t>Higiene de los alimentos</a:t>
                      </a:r>
                      <a:endParaRPr lang="es-MX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itchFamily="2" charset="2"/>
                        <a:buChar char="§"/>
                      </a:pPr>
                      <a:r>
                        <a:rPr lang="es-MX" sz="1800" b="1" dirty="0" smtClean="0">
                          <a:solidFill>
                            <a:schemeClr val="tx1"/>
                          </a:solidFill>
                          <a:effectLst/>
                        </a:rPr>
                        <a:t>Producción de alimentos para consumo</a:t>
                      </a:r>
                      <a:endParaRPr lang="es-MX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itchFamily="2" charset="2"/>
                        <a:buChar char="§"/>
                      </a:pPr>
                      <a:r>
                        <a:rPr lang="es-MX" sz="1800" b="1" dirty="0" smtClean="0">
                          <a:solidFill>
                            <a:schemeClr val="tx1"/>
                          </a:solidFill>
                          <a:effectLst/>
                        </a:rPr>
                        <a:t>Vacunas</a:t>
                      </a:r>
                      <a:endParaRPr lang="es-MX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Picture 2" descr="https://encrypted-tbn2.gstatic.com/images?q=tbn:ANd9GcRXcOQvDKYZuFAGIzjQK2IPEP5Ym9oK9eDYmS-ubRkGSUksk5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637" y="3775630"/>
            <a:ext cx="1512168" cy="99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s://encrypted-tbn1.gstatic.com/images?q=tbn:ANd9GcRAARo5k99Cm99o9GsatpSALu1dnHAKr_SDazKQbU1oq_HYUNdVH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967" y="4869160"/>
            <a:ext cx="116246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2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76" y="5269682"/>
            <a:ext cx="1215180" cy="121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5 Grupo"/>
          <p:cNvGrpSpPr/>
          <p:nvPr/>
        </p:nvGrpSpPr>
        <p:grpSpPr>
          <a:xfrm>
            <a:off x="3561124" y="2481329"/>
            <a:ext cx="4434671" cy="4221425"/>
            <a:chOff x="1619673" y="852900"/>
            <a:chExt cx="6120679" cy="545642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3" y="852900"/>
              <a:ext cx="6120679" cy="5456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3 Elipse"/>
            <p:cNvSpPr/>
            <p:nvPr/>
          </p:nvSpPr>
          <p:spPr>
            <a:xfrm>
              <a:off x="3996570" y="3417880"/>
              <a:ext cx="1489373" cy="936104"/>
            </a:xfrm>
            <a:prstGeom prst="ellipse">
              <a:avLst/>
            </a:prstGeom>
            <a:solidFill>
              <a:srgbClr val="009644"/>
            </a:solidFill>
            <a:ln>
              <a:solidFill>
                <a:srgbClr val="0096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 dirty="0" smtClean="0"/>
                <a:t>Comisión Inter-secretarial</a:t>
              </a:r>
              <a:endParaRPr lang="es-MX" sz="1000" b="1" dirty="0"/>
            </a:p>
          </p:txBody>
        </p:sp>
      </p:grpSp>
      <p:cxnSp>
        <p:nvCxnSpPr>
          <p:cNvPr id="11" name="Conector angular 10"/>
          <p:cNvCxnSpPr/>
          <p:nvPr/>
        </p:nvCxnSpPr>
        <p:spPr>
          <a:xfrm>
            <a:off x="3148285" y="3208151"/>
            <a:ext cx="2173414" cy="318917"/>
          </a:xfrm>
          <a:prstGeom prst="bentConnector3">
            <a:avLst>
              <a:gd name="adj1" fmla="val 9985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1"/>
          <p:cNvSpPr txBox="1">
            <a:spLocks/>
          </p:cNvSpPr>
          <p:nvPr/>
        </p:nvSpPr>
        <p:spPr>
          <a:xfrm>
            <a:off x="160774" y="1699825"/>
            <a:ext cx="4280597" cy="781504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l"/>
            <a:r>
              <a:rPr lang="es-MX" sz="2400" b="1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Programa Nacional para la Prevención Social de la Violencia y la Delincuencia</a:t>
            </a:r>
            <a:endParaRPr lang="es-MX" sz="2400" b="1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14615" y="2908475"/>
            <a:ext cx="2694465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Espacios de recreación como espacios favorables a la salud</a:t>
            </a:r>
            <a:endParaRPr lang="es-MX" sz="2000" b="1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892" y="1423923"/>
            <a:ext cx="2113009" cy="121970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" name="Rectángulo 11"/>
          <p:cNvSpPr/>
          <p:nvPr/>
        </p:nvSpPr>
        <p:spPr>
          <a:xfrm>
            <a:off x="1044795" y="271827"/>
            <a:ext cx="7111142" cy="9048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/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274638" algn="ctr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s-MX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Red Mexicana en las prioridades </a:t>
            </a:r>
            <a:r>
              <a:rPr lang="es-MX" sz="2400" b="1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nacionales </a:t>
            </a:r>
            <a:endParaRPr lang="es-MX" sz="2400" b="1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28" y="4301579"/>
            <a:ext cx="2439637" cy="121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7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95636" y="600050"/>
            <a:ext cx="6552728" cy="131112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/>
            </a:outerShdw>
          </a:effectLst>
          <a:extLst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MX"/>
            </a:defPPr>
            <a:lvl1pPr marL="274638" algn="ctr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None/>
              <a:defRPr sz="2400" b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Principales retos para el fortalecimiento de las acciones municipales a favor del bienestar de las comunidades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966262" y="2200672"/>
            <a:ext cx="7211475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MX"/>
            </a:defPPr>
            <a:lvl1pPr marL="342900" indent="-342900" algn="just">
              <a:lnSpc>
                <a:spcPct val="150000"/>
              </a:lnSpc>
              <a:spcBef>
                <a:spcPct val="20000"/>
              </a:spcBef>
              <a:buSzPct val="120000"/>
              <a:buFont typeface="Wingdings" pitchFamily="2" charset="2"/>
              <a:buChar char="Ø"/>
              <a:defRPr sz="2000" b="1">
                <a:solidFill>
                  <a:srgbClr val="C00000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buBlip>
                <a:blip r:embed="rId2"/>
              </a:buBlip>
            </a:pPr>
            <a:r>
              <a:rPr lang="es-MX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Fomentar la elaboración de reglamentos y normas administrativas que </a:t>
            </a:r>
            <a: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desarrollen políticas públicas saludables</a:t>
            </a:r>
            <a:endParaRPr lang="es-MX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</a:pPr>
            <a:r>
              <a:rPr lang="es-MX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Favorecer la búsqueda de mejores condiciones para lograr una vida sana </a:t>
            </a:r>
            <a: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acciones y proyectos de promoción de la salud</a:t>
            </a:r>
            <a:endParaRPr lang="es-MX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</a:pPr>
            <a:r>
              <a:rPr lang="es-MX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Concertar voluntades, recursos políticos, institucionales, comunitarios y  personales a favor del bienestar de la población.</a:t>
            </a:r>
          </a:p>
          <a:p>
            <a:pPr>
              <a:buBlip>
                <a:blip r:embed="rId2"/>
              </a:buBlip>
            </a:pPr>
            <a:r>
              <a:rPr lang="es-MX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que las personas tengan la capacidad de actuar por su propia salud y la calidad de vida de sus </a:t>
            </a:r>
            <a:r>
              <a:rPr lang="es-MX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comunidades</a:t>
            </a:r>
            <a:endParaRPr lang="es-MX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</a:pPr>
            <a:endParaRPr lang="es-MX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972641" y="1773163"/>
            <a:ext cx="7343775" cy="4752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>
              <a:lnSpc>
                <a:spcPct val="80000"/>
              </a:lnSpc>
              <a:spcBef>
                <a:spcPct val="20000"/>
              </a:spcBef>
              <a:buSzPct val="120000"/>
              <a:buFont typeface="Courier New" pitchFamily="49" charset="0"/>
              <a:buChar char="o"/>
              <a:defRPr sz="2400">
                <a:solidFill>
                  <a:srgbClr val="000099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MX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bienestar es una causa y un efecto de la </a:t>
            </a:r>
            <a:r>
              <a:rPr lang="es-MX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pobreza.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MX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bienestar de las personas es un </a:t>
            </a:r>
            <a:r>
              <a:rPr lang="es-MX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 </a:t>
            </a:r>
            <a:r>
              <a:rPr lang="es-MX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clave para el crecimiento económico y el desarrollo social.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E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necesario que los municipios se conviertan fundamentalmente en actores y promotores del desarrollo social y económico de sus </a:t>
            </a:r>
            <a:r>
              <a:rPr lang="es-E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localidades. </a:t>
            </a:r>
            <a:endParaRPr lang="es-E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voluntad política y el liderazgo en el municipio, son fundamentales para avanzar en las acciones que se desarrollen y para darle rumbo y conducción a las mismas.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s-MX" sz="1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s-MX" sz="1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972641" y="554469"/>
            <a:ext cx="6912768" cy="100354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marL="274638" algn="ctr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None/>
              <a:defRPr sz="2400" i="1">
                <a:solidFill>
                  <a:srgbClr val="6B8537"/>
                </a:solidFill>
                <a:latin typeface="+mj-lt"/>
              </a:defRPr>
            </a:lvl1pPr>
            <a:lvl2pPr eaLnBrk="0" hangingPunct="0">
              <a:defRPr>
                <a:latin typeface="Trebuchet MS" pitchFamily="34" charset="0"/>
              </a:defRPr>
            </a:lvl2pPr>
            <a:lvl3pPr eaLnBrk="0" hangingPunct="0">
              <a:defRPr>
                <a:latin typeface="Trebuchet MS" pitchFamily="34" charset="0"/>
              </a:defRPr>
            </a:lvl3pPr>
            <a:lvl4pPr eaLnBrk="0" hangingPunct="0">
              <a:defRPr>
                <a:latin typeface="Trebuchet MS" pitchFamily="34" charset="0"/>
              </a:defRPr>
            </a:lvl4pPr>
            <a:lvl5pPr eaLnBrk="0" hangingPunct="0">
              <a:defRPr>
                <a:latin typeface="Trebuchet MS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9pPr>
          </a:lstStyle>
          <a:p>
            <a:r>
              <a:rPr lang="es-MX" sz="2800" b="1" i="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Algunas consideraciones sobre bienestar, salud y municipio</a:t>
            </a:r>
            <a:endParaRPr lang="es-ES" sz="2800" b="1" i="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8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43000" y="1751959"/>
            <a:ext cx="6858000" cy="3836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350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43000" y="522999"/>
            <a:ext cx="6837362" cy="49859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/>
            </a:outerShdw>
          </a:effectLst>
          <a:extLst/>
        </p:spPr>
        <p:txBody>
          <a:bodyPr vert="horz" wrap="square" lIns="91440" tIns="45720" rIns="91440" bIns="45720" rtlCol="0" anchor="ctr">
            <a:spAutoFit/>
          </a:bodyPr>
          <a:lstStyle/>
          <a:p>
            <a:pPr marL="274638" algn="ctr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</a:pPr>
            <a:r>
              <a:rPr lang="es-ES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84094" y="1021597"/>
            <a:ext cx="8108575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defRPr/>
            </a:pPr>
            <a:endParaRPr lang="es-MX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spcBef>
                <a:spcPct val="50000"/>
              </a:spcBef>
              <a:buClr>
                <a:schemeClr val="accent3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El municipio es el nivel más cercano a la ciudadanía y quien da respuesta a sus necesidades.</a:t>
            </a:r>
          </a:p>
          <a:p>
            <a:pPr marL="257175" indent="-257175" algn="just">
              <a:spcBef>
                <a:spcPct val="50000"/>
              </a:spcBef>
              <a:buClr>
                <a:schemeClr val="accent3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salud es atribución de los Servicios Estatales de Salud por lo que la vinculación de las Jurisdicciones Sanitarias con los Municipios para atender las necesidades locales es fundamental.</a:t>
            </a:r>
          </a:p>
          <a:p>
            <a:pPr marL="257175" indent="-257175" algn="just">
              <a:spcBef>
                <a:spcPct val="50000"/>
              </a:spcBef>
              <a:buClr>
                <a:schemeClr val="accent3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salud no solo concierne al sector salud, se requiere de la participación de otros sectores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57175" indent="-257175" algn="just">
              <a:spcBef>
                <a:spcPct val="50000"/>
              </a:spcBef>
              <a:buClr>
                <a:schemeClr val="accent3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Solo se puede garantizar una vida sana y mejorar el bienestar de todos en todas las edades promoviendo la salud en relación implicando al conjunto de la sociedad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enel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proceso de desarrollo sanitario.</a:t>
            </a:r>
          </a:p>
          <a:p>
            <a:pPr marL="257175" indent="-257175" algn="just">
              <a:spcBef>
                <a:spcPct val="50000"/>
              </a:spcBef>
              <a:buClr>
                <a:schemeClr val="accent3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Aplicar plenamente los mecanismos de que disponen los gobiernos para proteger la salud y promover el bienestar mediante políticas públicas</a:t>
            </a:r>
          </a:p>
          <a:p>
            <a:pPr marL="257175" indent="-257175" algn="just">
              <a:spcBef>
                <a:spcPct val="50000"/>
              </a:spcBef>
              <a:buClr>
                <a:schemeClr val="accent3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0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172" y="3056526"/>
            <a:ext cx="4816078" cy="210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60" y="1069623"/>
            <a:ext cx="3434077" cy="208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832765"/>
            <a:ext cx="4224867" cy="1773468"/>
          </a:xfrm>
          <a:prstGeom prst="rect">
            <a:avLst/>
          </a:prstGeom>
        </p:spPr>
      </p:pic>
      <p:pic>
        <p:nvPicPr>
          <p:cNvPr id="43016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1"/>
          <a:stretch>
            <a:fillRect/>
          </a:stretch>
        </p:blipFill>
        <p:spPr bwMode="auto">
          <a:xfrm>
            <a:off x="228601" y="1069623"/>
            <a:ext cx="3470394" cy="221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157076"/>
            <a:ext cx="3859572" cy="178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Marcador de contenido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77" y="1069624"/>
            <a:ext cx="3086074" cy="199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Marcador de contenido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467" y="4797287"/>
            <a:ext cx="4450783" cy="181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223683" y="148606"/>
            <a:ext cx="7315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Sigamos fortaleciendo el trabajo en salud coordinando esfuerzos entre los municipios</a:t>
            </a:r>
            <a:endParaRPr lang="es-MX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0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77901" y="2128644"/>
            <a:ext cx="3238580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Gracias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935893" y="4232962"/>
            <a:ext cx="5272216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accent6">
                    <a:lumMod val="50000"/>
                  </a:schemeClr>
                </a:solidFill>
              </a:rPr>
              <a:t>Dr. </a:t>
            </a:r>
            <a:r>
              <a:rPr lang="es-MX" sz="1600" b="1" dirty="0" smtClean="0">
                <a:solidFill>
                  <a:schemeClr val="accent6">
                    <a:lumMod val="50000"/>
                  </a:schemeClr>
                </a:solidFill>
              </a:rPr>
              <a:t>Eduardo Jaramillo Navarrete</a:t>
            </a:r>
            <a:endParaRPr lang="es-MX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MX" sz="1600" b="1" dirty="0" smtClean="0">
                <a:solidFill>
                  <a:schemeClr val="accent6">
                    <a:lumMod val="50000"/>
                  </a:schemeClr>
                </a:solidFill>
              </a:rPr>
              <a:t>Director General de Promoción </a:t>
            </a:r>
            <a:r>
              <a:rPr lang="es-MX" sz="1600" b="1" dirty="0">
                <a:solidFill>
                  <a:schemeClr val="accent6">
                    <a:lumMod val="50000"/>
                  </a:schemeClr>
                </a:solidFill>
              </a:rPr>
              <a:t>de la </a:t>
            </a:r>
            <a:r>
              <a:rPr lang="es-MX" sz="1600" b="1" dirty="0" smtClean="0">
                <a:solidFill>
                  <a:schemeClr val="accent6">
                    <a:lumMod val="50000"/>
                  </a:schemeClr>
                </a:solidFill>
              </a:rPr>
              <a:t>Salud</a:t>
            </a:r>
          </a:p>
          <a:p>
            <a:pPr algn="ctr"/>
            <a:r>
              <a:rPr lang="es-MX" sz="1600" b="1" dirty="0" smtClean="0">
                <a:solidFill>
                  <a:schemeClr val="accent6">
                    <a:lumMod val="50000"/>
                  </a:schemeClr>
                </a:solidFill>
              </a:rPr>
              <a:t>eduardo.Jaramillo@salud.gob.mx </a:t>
            </a:r>
            <a:endParaRPr lang="es-MX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s-MX" sz="135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971600" y="1772816"/>
            <a:ext cx="7343775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>
              <a:lnSpc>
                <a:spcPct val="80000"/>
              </a:lnSpc>
              <a:spcBef>
                <a:spcPct val="20000"/>
              </a:spcBef>
              <a:buSzPct val="120000"/>
              <a:buFont typeface="Courier New" pitchFamily="49" charset="0"/>
              <a:buChar char="o"/>
              <a:defRPr sz="2400">
                <a:solidFill>
                  <a:srgbClr val="000099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MX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ámbito de la salud disminuir el impacto de las enfermedades y lesiones en los individuos, las familias, las comunidades y en la sociedad, </a:t>
            </a:r>
            <a:r>
              <a:rPr lang="es-ES_tradn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concierne exclusivamente al sector </a:t>
            </a:r>
            <a:r>
              <a:rPr lang="es-ES_tradnl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sanitario.</a:t>
            </a:r>
            <a:endParaRPr lang="es-E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inversión en educación y salud tiene alta rentabilidad social y contribuye significativamente al crecimiento económico.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igualdad de oportunidades educativas, profesionales y de salud es necesaria para que todos los mexicanos puedan participar plenamente en las actividades productivas.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s-MX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s-MX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00112" y="448594"/>
            <a:ext cx="7343775" cy="104028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marL="274638" algn="ctr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None/>
              <a:defRPr sz="2800" b="1" i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latin typeface="Trebuchet MS" pitchFamily="34" charset="0"/>
              </a:defRPr>
            </a:lvl2pPr>
            <a:lvl3pPr eaLnBrk="0" hangingPunct="0">
              <a:defRPr>
                <a:latin typeface="Trebuchet MS" pitchFamily="34" charset="0"/>
              </a:defRPr>
            </a:lvl3pPr>
            <a:lvl4pPr eaLnBrk="0" hangingPunct="0">
              <a:defRPr>
                <a:latin typeface="Trebuchet MS" pitchFamily="34" charset="0"/>
              </a:defRPr>
            </a:lvl4pPr>
            <a:lvl5pPr eaLnBrk="0" hangingPunct="0">
              <a:defRPr>
                <a:latin typeface="Trebuchet MS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9pPr>
          </a:lstStyle>
          <a:p>
            <a:r>
              <a:rPr lang="es-MX" dirty="0"/>
              <a:t>Algunas consideraciones sobre bienestar, salud y municipio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096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/>
          <p:cNvSpPr txBox="1"/>
          <p:nvPr/>
        </p:nvSpPr>
        <p:spPr>
          <a:xfrm>
            <a:off x="2180967" y="1009749"/>
            <a:ext cx="4782066" cy="52956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marL="274638" algn="ctr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None/>
              <a:defRPr sz="2800" b="1" i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latin typeface="Trebuchet MS" pitchFamily="34" charset="0"/>
              </a:defRPr>
            </a:lvl2pPr>
            <a:lvl3pPr eaLnBrk="0" hangingPunct="0">
              <a:defRPr>
                <a:latin typeface="Trebuchet MS" pitchFamily="34" charset="0"/>
              </a:defRPr>
            </a:lvl3pPr>
            <a:lvl4pPr eaLnBrk="0" hangingPunct="0">
              <a:defRPr>
                <a:latin typeface="Trebuchet MS" pitchFamily="34" charset="0"/>
              </a:defRPr>
            </a:lvl4pPr>
            <a:lvl5pPr eaLnBrk="0" hangingPunct="0">
              <a:defRPr>
                <a:latin typeface="Trebuchet MS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9pPr>
          </a:lstStyle>
          <a:p>
            <a:r>
              <a:rPr lang="es-MX" dirty="0"/>
              <a:t>La Nueva Salud Pública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102717" y="2148452"/>
            <a:ext cx="6938565" cy="3267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algn="just">
              <a:spcBef>
                <a:spcPts val="2250"/>
              </a:spcBef>
              <a:buClr>
                <a:schemeClr val="accent3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Pretende hacer </a:t>
            </a:r>
            <a:r>
              <a:rPr lang="es-MX" sz="2100" b="1" dirty="0">
                <a:latin typeface="Arial" panose="020B0604020202020204" pitchFamily="34" charset="0"/>
                <a:cs typeface="Arial" panose="020B0604020202020204" pitchFamily="34" charset="0"/>
              </a:rPr>
              <a:t>prevalecer la Salud sobre la enfermedad.</a:t>
            </a:r>
          </a:p>
          <a:p>
            <a:pPr marL="214313" indent="-214313" algn="just">
              <a:spcBef>
                <a:spcPts val="2250"/>
              </a:spcBef>
              <a:buClr>
                <a:schemeClr val="accent3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Busca crear mecanismos administrativos para la </a:t>
            </a:r>
            <a:r>
              <a:rPr lang="es-MX" sz="2100" b="1" dirty="0">
                <a:latin typeface="Arial" panose="020B0604020202020204" pitchFamily="34" charset="0"/>
                <a:cs typeface="Arial" panose="020B0604020202020204" pitchFamily="34" charset="0"/>
              </a:rPr>
              <a:t>formulación de las políticas públicas </a:t>
            </a: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en materia de salud </a:t>
            </a:r>
            <a:r>
              <a:rPr lang="es-MX" sz="2100" b="1" dirty="0">
                <a:latin typeface="Arial" panose="020B0604020202020204" pitchFamily="34" charset="0"/>
                <a:cs typeface="Arial" panose="020B0604020202020204" pitchFamily="34" charset="0"/>
              </a:rPr>
              <a:t>con otros sectores</a:t>
            </a: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(Intersectorialidad</a:t>
            </a: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14313" indent="-214313" algn="just">
              <a:spcBef>
                <a:spcPts val="2250"/>
              </a:spcBef>
              <a:buClr>
                <a:schemeClr val="accent3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Estimula una política de </a:t>
            </a:r>
            <a:r>
              <a:rPr lang="es-MX" sz="2100" b="1" dirty="0">
                <a:latin typeface="Arial" panose="020B0604020202020204" pitchFamily="34" charset="0"/>
                <a:cs typeface="Arial" panose="020B0604020202020204" pitchFamily="34" charset="0"/>
              </a:rPr>
              <a:t>promoción de la salud y prevención de enfermedades </a:t>
            </a: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con participación de la ciudadanía.</a:t>
            </a:r>
          </a:p>
        </p:txBody>
      </p:sp>
    </p:spTree>
    <p:extLst>
      <p:ext uri="{BB962C8B-B14F-4D97-AF65-F5344CB8AC3E}">
        <p14:creationId xmlns:p14="http://schemas.microsoft.com/office/powerpoint/2010/main" val="382962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 txBox="1">
            <a:spLocks noGrp="1"/>
          </p:cNvSpPr>
          <p:nvPr>
            <p:ph type="title" idx="4294967295"/>
          </p:nvPr>
        </p:nvSpPr>
        <p:spPr>
          <a:xfrm>
            <a:off x="0" y="1053585"/>
            <a:ext cx="9144000" cy="56630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74638" algn="ctr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</a:pPr>
            <a:r>
              <a:rPr lang="es-MX" sz="28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Enfoca la visión sobre los determinantes sociales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67544" y="2200652"/>
            <a:ext cx="46805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3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Considera las condiciones sociales y su impacto en exposición, vulnerabilidad y consecuencias diferenciales para planificar e implementar políticas  de salud.</a:t>
            </a:r>
          </a:p>
          <a:p>
            <a:pPr marL="285750" indent="-285750" algn="just">
              <a:buClr>
                <a:schemeClr val="accent3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3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Actúa no solo con el objetivo de mejorar la salud en general sino de reducir inequidades, mediante políticas que incorporen acción sobre los determinantes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796136" y="1832331"/>
            <a:ext cx="2808312" cy="403244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i="1" dirty="0"/>
              <a:t>Los Determinantes Sociales de la Salud son </a:t>
            </a:r>
            <a:r>
              <a:rPr lang="es-MX" sz="2400" b="1" i="1" dirty="0">
                <a:cs typeface="Arial" pitchFamily="34" charset="0"/>
              </a:rPr>
              <a:t>las condiciones sociales en que vive una persona y que influyen importantemente en sus posibilidades de estar </a:t>
            </a:r>
            <a:r>
              <a:rPr lang="es-MX" sz="2400" b="1" i="1" dirty="0" smtClean="0">
                <a:cs typeface="Arial" pitchFamily="34" charset="0"/>
              </a:rPr>
              <a:t>sana</a:t>
            </a:r>
            <a:endParaRPr lang="es-MX" sz="2400" b="1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7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87189" y="2173663"/>
            <a:ext cx="576962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250"/>
              </a:spcBef>
              <a:buClr>
                <a:schemeClr val="accent3">
                  <a:lumMod val="50000"/>
                </a:schemeClr>
              </a:buClr>
              <a:buSzPct val="150000"/>
            </a:pP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Mejorar la salud de la población no sólo esta en manos del sector salud, los impactos negativos a la salud tienen su origen en los determinantes sociales, económicos y ambientales.</a:t>
            </a:r>
          </a:p>
        </p:txBody>
      </p:sp>
      <p:pic>
        <p:nvPicPr>
          <p:cNvPr id="3" name="Picture 3" descr="falta-de-agua-potabl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84" y="4030137"/>
            <a:ext cx="2275636" cy="170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04" y="4020245"/>
            <a:ext cx="3044374" cy="172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oronoticias.com.mx/Noticia/29/img/Pobreza-hambre-cuartoscuro1-27072015-1221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930" y="4020244"/>
            <a:ext cx="25908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53786" y="1130035"/>
            <a:ext cx="6570538" cy="56630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marL="274638" algn="ctr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None/>
              <a:defRPr sz="2800" b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Determinantes sociales de la salud</a:t>
            </a:r>
          </a:p>
        </p:txBody>
      </p:sp>
    </p:spTree>
    <p:extLst>
      <p:ext uri="{BB962C8B-B14F-4D97-AF65-F5344CB8AC3E}">
        <p14:creationId xmlns:p14="http://schemas.microsoft.com/office/powerpoint/2010/main" val="32553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74973" y="436066"/>
            <a:ext cx="6994054" cy="104028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274638" algn="ctr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s-MX" sz="2800" b="1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Marco jurídico para el desempeño municipal en materia de salud</a:t>
            </a:r>
            <a:endParaRPr lang="es-MX" sz="2800" b="1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48789" y="1739092"/>
            <a:ext cx="7488832" cy="403187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just">
              <a:defRPr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MX" sz="1600" b="1" dirty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Constitución </a:t>
            </a:r>
            <a:r>
              <a:rPr lang="es-MX" sz="1600" b="1" dirty="0" smtClean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de </a:t>
            </a:r>
            <a:r>
              <a:rPr lang="es-MX" sz="1600" b="1" dirty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Estados Unidos Mexicanos </a:t>
            </a:r>
            <a:r>
              <a:rPr lang="es-MX" sz="1600" dirty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 el derecho que tienen todas las personas a la protección de la salud de conformidad con el Artículo 4º, el cual manifiesta la concurrencia de la federación y las entidades federativas en materia de salubridad general.</a:t>
            </a:r>
          </a:p>
          <a:p>
            <a:pPr algn="just">
              <a:defRPr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MX" sz="1600" b="1" dirty="0">
                <a:solidFill>
                  <a:srgbClr val="971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General de Salud, en su artículo 110</a:t>
            </a:r>
            <a:r>
              <a:rPr lang="es-MX" sz="1600" dirty="0">
                <a:solidFill>
                  <a:srgbClr val="971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manifiesta que:  la promoción de la salud tiene por </a:t>
            </a:r>
            <a:r>
              <a:rPr lang="es-MX" sz="1600" dirty="0" smtClean="0">
                <a:solidFill>
                  <a:srgbClr val="971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 </a:t>
            </a:r>
            <a:r>
              <a:rPr lang="es-MX" sz="1600" dirty="0">
                <a:solidFill>
                  <a:srgbClr val="971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crear, conservar y mejorar las condiciones deseables de salud para toda la población y </a:t>
            </a:r>
            <a:r>
              <a:rPr lang="es-MX" sz="1600" dirty="0" smtClean="0">
                <a:solidFill>
                  <a:srgbClr val="971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propiciar </a:t>
            </a:r>
            <a:r>
              <a:rPr lang="es-MX" sz="1600" dirty="0">
                <a:solidFill>
                  <a:srgbClr val="971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individuo </a:t>
            </a:r>
            <a:r>
              <a:rPr lang="es-MX" sz="1600" dirty="0" smtClean="0">
                <a:solidFill>
                  <a:srgbClr val="971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</a:p>
          <a:p>
            <a:pPr algn="just">
              <a:defRPr/>
            </a:pPr>
            <a:r>
              <a:rPr lang="es-MX" sz="1600" dirty="0" smtClean="0">
                <a:solidFill>
                  <a:srgbClr val="971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actitudes, valores y </a:t>
            </a:r>
            <a:r>
              <a:rPr lang="es-MX" sz="1600" dirty="0">
                <a:solidFill>
                  <a:srgbClr val="971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conductas </a:t>
            </a:r>
            <a:r>
              <a:rPr lang="es-MX" sz="1600" dirty="0" smtClean="0">
                <a:solidFill>
                  <a:srgbClr val="971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adecuadas </a:t>
            </a:r>
            <a:r>
              <a:rPr lang="es-MX" sz="1600" dirty="0">
                <a:solidFill>
                  <a:srgbClr val="971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motivar su participación en beneficio de la salud individual y colectiva.</a:t>
            </a:r>
          </a:p>
          <a:p>
            <a:pPr algn="just">
              <a:buFont typeface="Wingdings" pitchFamily="2" charset="2"/>
              <a:buChar char="q"/>
              <a:defRPr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MX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gobiernos municipales contribuyen a la creación de comunidades saludables, ya que actúan como promotores del desarrollo social de manera armónica e integral y en beneficio de la salud de su población, </a:t>
            </a:r>
            <a:r>
              <a:rPr lang="es-MX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marco de las atribuciones que le confiere el Artículo 115 constitucional.</a:t>
            </a:r>
          </a:p>
        </p:txBody>
      </p:sp>
    </p:spTree>
    <p:extLst>
      <p:ext uri="{BB962C8B-B14F-4D97-AF65-F5344CB8AC3E}">
        <p14:creationId xmlns:p14="http://schemas.microsoft.com/office/powerpoint/2010/main" val="36850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2116667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CuadroTexto"/>
          <p:cNvSpPr txBox="1"/>
          <p:nvPr/>
        </p:nvSpPr>
        <p:spPr>
          <a:xfrm>
            <a:off x="179512" y="2267763"/>
            <a:ext cx="27964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rgbClr val="C00000"/>
                </a:solidFill>
              </a:rPr>
              <a:t>Los municipios tienen la </a:t>
            </a:r>
            <a:r>
              <a:rPr lang="es-ES" sz="2200" b="1" dirty="0">
                <a:solidFill>
                  <a:srgbClr val="C00000"/>
                </a:solidFill>
              </a:rPr>
              <a:t>facultad reglamentaria de </a:t>
            </a:r>
            <a:r>
              <a:rPr lang="es-ES" sz="2200" b="1" dirty="0" smtClean="0">
                <a:solidFill>
                  <a:srgbClr val="C00000"/>
                </a:solidFill>
              </a:rPr>
              <a:t>traducir las </a:t>
            </a:r>
            <a:r>
              <a:rPr lang="es-ES" sz="2200" b="1" dirty="0">
                <a:solidFill>
                  <a:srgbClr val="C00000"/>
                </a:solidFill>
              </a:rPr>
              <a:t>leyes federales y </a:t>
            </a:r>
            <a:r>
              <a:rPr lang="es-ES" sz="2200" b="1" dirty="0" smtClean="0">
                <a:solidFill>
                  <a:srgbClr val="C00000"/>
                </a:solidFill>
              </a:rPr>
              <a:t>estatales en </a:t>
            </a:r>
            <a:r>
              <a:rPr lang="es-ES" sz="2200" b="1" dirty="0">
                <a:solidFill>
                  <a:srgbClr val="C00000"/>
                </a:solidFill>
              </a:rPr>
              <a:t>medidas administrativas adecuadas al </a:t>
            </a:r>
            <a:r>
              <a:rPr lang="es-ES" sz="2200" b="1" dirty="0" smtClean="0">
                <a:solidFill>
                  <a:srgbClr val="C00000"/>
                </a:solidFill>
              </a:rPr>
              <a:t>mismo.</a:t>
            </a:r>
          </a:p>
          <a:p>
            <a:pPr algn="just"/>
            <a:endParaRPr lang="es-MX" sz="22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622073546"/>
              </p:ext>
            </p:extLst>
          </p:nvPr>
        </p:nvGraphicFramePr>
        <p:xfrm>
          <a:off x="4067944" y="1051978"/>
          <a:ext cx="3960440" cy="5833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18534" y="26142"/>
            <a:ext cx="8898466" cy="10156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/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MX"/>
            </a:defPPr>
            <a:lvl1pPr marL="274638" algn="ctr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None/>
              <a:defRPr sz="2800" b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sz="2400" dirty="0">
                <a:effectLst/>
              </a:rPr>
              <a:t>Principales funciones municipales vinculadas</a:t>
            </a:r>
          </a:p>
          <a:p>
            <a:r>
              <a:rPr lang="es-MX" sz="2400" dirty="0">
                <a:effectLst/>
              </a:rPr>
              <a:t>con la salud pública (Art. 115 Const.)</a:t>
            </a:r>
            <a:endParaRPr lang="es-ES" sz="2400" dirty="0">
              <a:effectLst/>
            </a:endParaRPr>
          </a:p>
        </p:txBody>
      </p:sp>
      <p:sp>
        <p:nvSpPr>
          <p:cNvPr id="4" name="3 Abrir llave"/>
          <p:cNvSpPr/>
          <p:nvPr/>
        </p:nvSpPr>
        <p:spPr>
          <a:xfrm>
            <a:off x="2771800" y="980728"/>
            <a:ext cx="576064" cy="5400600"/>
          </a:xfrm>
          <a:prstGeom prst="leftBrac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4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958</TotalTime>
  <Words>1860</Words>
  <Application>Microsoft Office PowerPoint</Application>
  <PresentationFormat>Presentación en pantalla (4:3)</PresentationFormat>
  <Paragraphs>197</Paragraphs>
  <Slides>32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4" baseType="lpstr">
      <vt:lpstr>MS PGothic</vt:lpstr>
      <vt:lpstr>Arial</vt:lpstr>
      <vt:lpstr>Arial Narrow</vt:lpstr>
      <vt:lpstr>Arial Unicode MS</vt:lpstr>
      <vt:lpstr>Calibri</vt:lpstr>
      <vt:lpstr>Calibri Light</vt:lpstr>
      <vt:lpstr>Courier New</vt:lpstr>
      <vt:lpstr>Gotham Medium</vt:lpstr>
      <vt:lpstr>Times New Roman</vt:lpstr>
      <vt:lpstr>Trebuchet MS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Enfoca la visión sobre los determinantes sociales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Participación Municipal e Intersectorial</vt:lpstr>
      <vt:lpstr>Presentación de PowerPoint</vt:lpstr>
      <vt:lpstr>Presentación de PowerPoint</vt:lpstr>
      <vt:lpstr>Programa Especial de Cambio Climático 2014-2018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Adriana Stanford Camargo</dc:creator>
  <cp:lastModifiedBy>Prevencion</cp:lastModifiedBy>
  <cp:revision>43</cp:revision>
  <cp:lastPrinted>2016-12-03T06:07:32Z</cp:lastPrinted>
  <dcterms:created xsi:type="dcterms:W3CDTF">2016-07-12T02:44:15Z</dcterms:created>
  <dcterms:modified xsi:type="dcterms:W3CDTF">2016-12-05T18:07:23Z</dcterms:modified>
</cp:coreProperties>
</file>